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49"/>
  </p:notesMasterIdLst>
  <p:sldIdLst>
    <p:sldId id="2950" r:id="rId5"/>
    <p:sldId id="2951" r:id="rId6"/>
    <p:sldId id="2940" r:id="rId7"/>
    <p:sldId id="373" r:id="rId8"/>
    <p:sldId id="434" r:id="rId9"/>
    <p:sldId id="433" r:id="rId10"/>
    <p:sldId id="2925" r:id="rId11"/>
    <p:sldId id="676" r:id="rId12"/>
    <p:sldId id="677" r:id="rId13"/>
    <p:sldId id="678" r:id="rId14"/>
    <p:sldId id="679" r:id="rId15"/>
    <p:sldId id="2954" r:id="rId16"/>
    <p:sldId id="2926" r:id="rId17"/>
    <p:sldId id="587" r:id="rId18"/>
    <p:sldId id="500" r:id="rId19"/>
    <p:sldId id="588" r:id="rId20"/>
    <p:sldId id="589" r:id="rId21"/>
    <p:sldId id="590" r:id="rId22"/>
    <p:sldId id="592" r:id="rId23"/>
    <p:sldId id="593" r:id="rId24"/>
    <p:sldId id="681" r:id="rId25"/>
    <p:sldId id="683" r:id="rId26"/>
    <p:sldId id="2877" r:id="rId27"/>
    <p:sldId id="2889" r:id="rId28"/>
    <p:sldId id="2879" r:id="rId29"/>
    <p:sldId id="2882" r:id="rId30"/>
    <p:sldId id="2927" r:id="rId31"/>
    <p:sldId id="501" r:id="rId32"/>
    <p:sldId id="2928" r:id="rId33"/>
    <p:sldId id="2922" r:id="rId34"/>
    <p:sldId id="2923" r:id="rId35"/>
    <p:sldId id="2924" r:id="rId36"/>
    <p:sldId id="591" r:id="rId37"/>
    <p:sldId id="612" r:id="rId38"/>
    <p:sldId id="507" r:id="rId39"/>
    <p:sldId id="2944" r:id="rId40"/>
    <p:sldId id="2953" r:id="rId41"/>
    <p:sldId id="2955" r:id="rId42"/>
    <p:sldId id="2956" r:id="rId43"/>
    <p:sldId id="2957" r:id="rId44"/>
    <p:sldId id="2937" r:id="rId45"/>
    <p:sldId id="2958" r:id="rId46"/>
    <p:sldId id="2952" r:id="rId47"/>
    <p:sldId id="2949" r:id="rId48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23" roundtripDataSignature="AMtx7mh52feL5b2IsycOPZRg05mdll5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26" autoAdjust="0"/>
  </p:normalViewPr>
  <p:slideViewPr>
    <p:cSldViewPr snapToGrid="0">
      <p:cViewPr varScale="1">
        <p:scale>
          <a:sx n="104" d="100"/>
          <a:sy n="104" d="100"/>
        </p:scale>
        <p:origin x="778" y="58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1.fntdata"/><Relationship Id="rId12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124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123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2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12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800" dirty="0"/>
              <a:t>Data </a:t>
            </a:r>
            <a:r>
              <a:rPr lang="nl-NL" sz="1800" dirty="0" err="1"/>
              <a:t>manipulation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 retrieval in separate </a:t>
            </a:r>
            <a:r>
              <a:rPr lang="nl-NL" sz="1800" dirty="0" err="1"/>
              <a:t>places</a:t>
            </a:r>
            <a:r>
              <a:rPr lang="nl-NL" sz="1800" dirty="0"/>
              <a:t> 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physical</a:t>
            </a:r>
            <a:r>
              <a:rPr lang="nl-NL" dirty="0"/>
              <a:t> data </a:t>
            </a:r>
            <a:r>
              <a:rPr lang="nl-NL" dirty="0" err="1"/>
              <a:t>proliferation</a:t>
            </a:r>
            <a:r>
              <a:rPr lang="nl-NL" dirty="0"/>
              <a:t>)</a:t>
            </a:r>
          </a:p>
          <a:p>
            <a:r>
              <a:rPr lang="en-US" sz="1800" dirty="0"/>
              <a:t>Query store is optimized</a:t>
            </a:r>
            <a:br>
              <a:rPr lang="en-US" sz="1800" dirty="0"/>
            </a:br>
            <a:r>
              <a:rPr lang="en-US" sz="1800" dirty="0"/>
              <a:t>for consumers</a:t>
            </a:r>
          </a:p>
          <a:p>
            <a:pPr lvl="1"/>
            <a:r>
              <a:rPr lang="en-US" dirty="0"/>
              <a:t>Level of detail, format,</a:t>
            </a:r>
            <a:br>
              <a:rPr lang="en-US" dirty="0"/>
            </a:br>
            <a:r>
              <a:rPr lang="en-US" dirty="0"/>
              <a:t>filters applied</a:t>
            </a:r>
            <a:endParaRPr lang="nl-NL" dirty="0"/>
          </a:p>
          <a:p>
            <a:r>
              <a:rPr lang="en-US" sz="1800" dirty="0"/>
              <a:t>For performance and </a:t>
            </a:r>
            <a:br>
              <a:rPr lang="en-US" sz="1800" dirty="0"/>
            </a:br>
            <a:r>
              <a:rPr lang="en-US" sz="1800" dirty="0"/>
              <a:t>scalability, independence, </a:t>
            </a:r>
            <a:br>
              <a:rPr lang="en-US" sz="1800" dirty="0"/>
            </a:br>
            <a:r>
              <a:rPr lang="en-US" sz="1800" dirty="0"/>
              <a:t>productivity</a:t>
            </a:r>
            <a:br>
              <a:rPr lang="en-US" sz="1800" dirty="0"/>
            </a:br>
            <a:r>
              <a:rPr lang="en-US" sz="1800" dirty="0"/>
              <a:t>lower license fees and </a:t>
            </a:r>
            <a:br>
              <a:rPr lang="en-US" sz="1800" dirty="0"/>
            </a:br>
            <a:r>
              <a:rPr lang="en-US" sz="1800" dirty="0"/>
              <a:t>lower TCO, security</a:t>
            </a:r>
            <a:endParaRPr lang="nl-NL" sz="180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3795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Event Sourcing</a:t>
            </a:r>
          </a:p>
          <a:p>
            <a:r>
              <a:rPr lang="en-US" dirty="0"/>
              <a:t>No events (?)</a:t>
            </a:r>
          </a:p>
          <a:p>
            <a:r>
              <a:rPr lang="en-US" dirty="0"/>
              <a:t>No green field</a:t>
            </a:r>
          </a:p>
          <a:p>
            <a:endParaRPr lang="en-US" dirty="0"/>
          </a:p>
          <a:p>
            <a:r>
              <a:rPr lang="en-US" dirty="0"/>
              <a:t>Packages Applications/SaaS</a:t>
            </a:r>
          </a:p>
          <a:p>
            <a:r>
              <a:rPr lang="en-US" dirty="0"/>
              <a:t>Databases (RDBMS, NoSQL) getting changes from applications directly</a:t>
            </a:r>
          </a:p>
          <a:p>
            <a:endParaRPr lang="en-US" dirty="0"/>
          </a:p>
          <a:p>
            <a:r>
              <a:rPr lang="en-US" dirty="0"/>
              <a:t>Challenges – at scale, with enough speed and consistently: do not let query store get into an exposed state that could not exist/be right!</a:t>
            </a:r>
          </a:p>
          <a:p>
            <a:pPr lvl="1"/>
            <a:r>
              <a:rPr lang="en-US" dirty="0"/>
              <a:t>Detect relevant changes</a:t>
            </a:r>
          </a:p>
          <a:p>
            <a:pPr lvl="1"/>
            <a:r>
              <a:rPr lang="en-US" dirty="0"/>
              <a:t>Extract relevant changes</a:t>
            </a:r>
          </a:p>
          <a:p>
            <a:pPr lvl="1"/>
            <a:r>
              <a:rPr lang="en-US" dirty="0"/>
              <a:t>Transport</a:t>
            </a:r>
          </a:p>
          <a:p>
            <a:pPr lvl="1"/>
            <a:r>
              <a:rPr lang="en-US" dirty="0"/>
              <a:t>Convert</a:t>
            </a:r>
          </a:p>
          <a:p>
            <a:pPr lvl="1"/>
            <a:r>
              <a:rPr lang="en-US" dirty="0"/>
              <a:t>Apply in correct order and reliably (no lost events)</a:t>
            </a:r>
          </a:p>
          <a:p>
            <a:r>
              <a:rPr lang="en-US" dirty="0"/>
              <a:t>Note: after detect and extract, an event can be published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281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Destination</a:t>
            </a:r>
            <a:r>
              <a:rPr lang="nl-NL" dirty="0"/>
              <a:t> system: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cache, or even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representation</a:t>
            </a:r>
            <a:r>
              <a:rPr lang="nl-NL" dirty="0"/>
              <a:t> – without </a:t>
            </a:r>
            <a:r>
              <a:rPr lang="nl-NL" dirty="0" err="1"/>
              <a:t>any</a:t>
            </a:r>
            <a:r>
              <a:rPr lang="nl-NL" dirty="0"/>
              <a:t> data </a:t>
            </a:r>
            <a:r>
              <a:rPr lang="nl-NL" dirty="0" err="1"/>
              <a:t>duplication</a:t>
            </a:r>
            <a:endParaRPr lang="nl-NL" dirty="0"/>
          </a:p>
          <a:p>
            <a:r>
              <a:rPr lang="nl-NL" dirty="0" err="1"/>
              <a:t>Dumb</a:t>
            </a:r>
            <a:r>
              <a:rPr lang="nl-NL" dirty="0"/>
              <a:t> </a:t>
            </a:r>
            <a:r>
              <a:rPr lang="nl-NL" dirty="0" err="1"/>
              <a:t>pipes</a:t>
            </a:r>
            <a:r>
              <a:rPr lang="nl-NL" dirty="0"/>
              <a:t>, smart end points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9471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MySQL: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binlog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Postgres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wnte-ahead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log; MongoDB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9021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AnyPoint</a:t>
            </a:r>
            <a:endParaRPr lang="nl-NL" dirty="0"/>
          </a:p>
          <a:p>
            <a:r>
              <a:rPr lang="nl-NL" dirty="0" err="1"/>
              <a:t>Zapier</a:t>
            </a:r>
            <a:endParaRPr lang="nl-NL" dirty="0"/>
          </a:p>
          <a:p>
            <a:r>
              <a:rPr lang="nl-NL" dirty="0"/>
              <a:t>SSI</a:t>
            </a:r>
          </a:p>
          <a:p>
            <a:r>
              <a:rPr lang="nl-NL" dirty="0"/>
              <a:t>OIC</a:t>
            </a:r>
          </a:p>
          <a:p>
            <a:r>
              <a:rPr lang="nl-NL" dirty="0"/>
              <a:t>Dell </a:t>
            </a:r>
            <a:r>
              <a:rPr lang="nl-NL" dirty="0" err="1"/>
              <a:t>Boomi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6040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are immutable facts</a:t>
            </a:r>
          </a:p>
          <a:p>
            <a:r>
              <a:rPr lang="en-US" dirty="0"/>
              <a:t>Current state (active record) is derived from sum of events</a:t>
            </a:r>
          </a:p>
          <a:p>
            <a:r>
              <a:rPr lang="en-US" dirty="0"/>
              <a:t>Read optimized aggregates are created for specific use case – based on events and </a:t>
            </a:r>
            <a:r>
              <a:rPr lang="en-US" dirty="0" err="1"/>
              <a:t>rebuildable</a:t>
            </a:r>
            <a:r>
              <a:rPr lang="en-US" baseline="0" dirty="0"/>
              <a:t> at any time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821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are immutable facts</a:t>
            </a:r>
          </a:p>
          <a:p>
            <a:r>
              <a:rPr lang="en-US" dirty="0"/>
              <a:t>Current state (active record) is derived from sum of events</a:t>
            </a:r>
          </a:p>
          <a:p>
            <a:r>
              <a:rPr lang="en-US" dirty="0"/>
              <a:t>Read optimized aggregates are created for specific use case – based on events and </a:t>
            </a:r>
            <a:r>
              <a:rPr lang="en-US" dirty="0" err="1"/>
              <a:t>rebuildable</a:t>
            </a:r>
            <a:r>
              <a:rPr lang="en-US" baseline="0" dirty="0"/>
              <a:t> at any time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783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Two of Three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420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Two of Three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3" r:id="rId16"/>
    <p:sldLayoutId id="2147483694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tiff"/><Relationship Id="rId10" Type="http://schemas.openxmlformats.org/officeDocument/2006/relationships/image" Target="../media/image14.png"/><Relationship Id="rId4" Type="http://schemas.openxmlformats.org/officeDocument/2006/relationships/image" Target="../media/image8.gif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71.jpe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14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76.png"/><Relationship Id="rId7" Type="http://schemas.openxmlformats.org/officeDocument/2006/relationships/image" Target="../media/image75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14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jpe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dirty="0"/>
              <a:t>Introducing Apache Kafka – Part Two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Event Fabric </a:t>
            </a:r>
            <a:br>
              <a:rPr lang="en-US" dirty="0"/>
            </a:br>
            <a:r>
              <a:rPr lang="en-US" dirty="0"/>
              <a:t>tying everything together</a:t>
            </a:r>
            <a:endParaRPr lang="nl-NL" sz="24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Online Meetup Introducing Apache Kafka - Part Two of Three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Three Part O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nline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Meetup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- 20 april 2020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11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6FDCE599-4C63-4029-8833-5CFCA2C8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EE07E8-774B-4D49-B5E4-B6452F26F9E9}"/>
              </a:ext>
            </a:extLst>
          </p:cNvPr>
          <p:cNvGrpSpPr/>
          <p:nvPr/>
        </p:nvGrpSpPr>
        <p:grpSpPr>
          <a:xfrm>
            <a:off x="2253616" y="3037045"/>
            <a:ext cx="806932" cy="787799"/>
            <a:chOff x="3757567" y="523217"/>
            <a:chExt cx="934425" cy="82392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5DD0BE-79FB-4714-AAAE-1AF47AD44FC9}"/>
                </a:ext>
              </a:extLst>
            </p:cNvPr>
            <p:cNvGrpSpPr/>
            <p:nvPr/>
          </p:nvGrpSpPr>
          <p:grpSpPr>
            <a:xfrm>
              <a:off x="3757567" y="524858"/>
              <a:ext cx="934425" cy="822284"/>
              <a:chOff x="5765267" y="3162945"/>
              <a:chExt cx="1531380" cy="1226820"/>
            </a:xfrm>
          </p:grpSpPr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217EFB07-2052-43C7-AFC1-61BFAFEF90CC}"/>
                  </a:ext>
                </a:extLst>
              </p:cNvPr>
              <p:cNvSpPr/>
              <p:nvPr/>
            </p:nvSpPr>
            <p:spPr>
              <a:xfrm>
                <a:off x="5765267" y="3162945"/>
                <a:ext cx="1531380" cy="122682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grpSp>
            <p:nvGrpSpPr>
              <p:cNvPr id="16" name="Group 102">
                <a:extLst>
                  <a:ext uri="{FF2B5EF4-FFF2-40B4-BE49-F238E27FC236}">
                    <a16:creationId xmlns:a16="http://schemas.microsoft.com/office/drawing/2014/main" id="{7469CF73-C03C-4A79-A74D-BC9A23A81B1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001707" y="3624581"/>
                <a:ext cx="172346" cy="352850"/>
                <a:chOff x="4686300" y="1439863"/>
                <a:chExt cx="1577975" cy="2936875"/>
              </a:xfrm>
            </p:grpSpPr>
            <p:sp>
              <p:nvSpPr>
                <p:cNvPr id="20" name="Freeform 1">
                  <a:extLst>
                    <a:ext uri="{FF2B5EF4-FFF2-40B4-BE49-F238E27FC236}">
                      <a16:creationId xmlns:a16="http://schemas.microsoft.com/office/drawing/2014/main" id="{0CD3EFAC-E839-4A86-8CC5-F7760D12EA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211763" y="1439863"/>
                  <a:ext cx="519112" cy="1103312"/>
                </a:xfrm>
                <a:custGeom>
                  <a:avLst/>
                  <a:gdLst>
                    <a:gd name="T0" fmla="*/ 168683281 w 1440"/>
                    <a:gd name="T1" fmla="*/ 0 h 3065"/>
                    <a:gd name="T2" fmla="*/ 179079581 w 1440"/>
                    <a:gd name="T3" fmla="*/ 16067678 h 3065"/>
                    <a:gd name="T4" fmla="*/ 184797744 w 1440"/>
                    <a:gd name="T5" fmla="*/ 33172434 h 3065"/>
                    <a:gd name="T6" fmla="*/ 187007214 w 1440"/>
                    <a:gd name="T7" fmla="*/ 51443137 h 3065"/>
                    <a:gd name="T8" fmla="*/ 185967548 w 1440"/>
                    <a:gd name="T9" fmla="*/ 69843429 h 3065"/>
                    <a:gd name="T10" fmla="*/ 183628300 w 1440"/>
                    <a:gd name="T11" fmla="*/ 80079933 h 3065"/>
                    <a:gd name="T12" fmla="*/ 176740332 w 1440"/>
                    <a:gd name="T13" fmla="*/ 99516943 h 3065"/>
                    <a:gd name="T14" fmla="*/ 160625870 w 1440"/>
                    <a:gd name="T15" fmla="*/ 125821484 h 3065"/>
                    <a:gd name="T16" fmla="*/ 148020100 w 1440"/>
                    <a:gd name="T17" fmla="*/ 143055470 h 3065"/>
                    <a:gd name="T18" fmla="*/ 125018031 w 1440"/>
                    <a:gd name="T19" fmla="*/ 165861451 h 3065"/>
                    <a:gd name="T20" fmla="*/ 99806492 w 1440"/>
                    <a:gd name="T21" fmla="*/ 187630715 h 3065"/>
                    <a:gd name="T22" fmla="*/ 71216038 w 1440"/>
                    <a:gd name="T23" fmla="*/ 213935617 h 3065"/>
                    <a:gd name="T24" fmla="*/ 52892105 w 1440"/>
                    <a:gd name="T25" fmla="*/ 235704880 h 3065"/>
                    <a:gd name="T26" fmla="*/ 47044165 w 1440"/>
                    <a:gd name="T27" fmla="*/ 243738719 h 3065"/>
                    <a:gd name="T28" fmla="*/ 41326002 w 1440"/>
                    <a:gd name="T29" fmla="*/ 258510861 h 3065"/>
                    <a:gd name="T30" fmla="*/ 37947087 w 1440"/>
                    <a:gd name="T31" fmla="*/ 273412233 h 3065"/>
                    <a:gd name="T32" fmla="*/ 37947087 w 1440"/>
                    <a:gd name="T33" fmla="*/ 289480271 h 3065"/>
                    <a:gd name="T34" fmla="*/ 41326002 w 1440"/>
                    <a:gd name="T35" fmla="*/ 305418360 h 3065"/>
                    <a:gd name="T36" fmla="*/ 47044165 w 1440"/>
                    <a:gd name="T37" fmla="*/ 316951120 h 3065"/>
                    <a:gd name="T38" fmla="*/ 67707346 w 1440"/>
                    <a:gd name="T39" fmla="*/ 351289501 h 3065"/>
                    <a:gd name="T40" fmla="*/ 89539971 w 1440"/>
                    <a:gd name="T41" fmla="*/ 385498653 h 3065"/>
                    <a:gd name="T42" fmla="*/ 96297439 w 1440"/>
                    <a:gd name="T43" fmla="*/ 397031053 h 3065"/>
                    <a:gd name="T44" fmla="*/ 48213608 w 1440"/>
                    <a:gd name="T45" fmla="*/ 351289501 h 3065"/>
                    <a:gd name="T46" fmla="*/ 35607839 w 1440"/>
                    <a:gd name="T47" fmla="*/ 337554077 h 3065"/>
                    <a:gd name="T48" fmla="*/ 14945018 w 1440"/>
                    <a:gd name="T49" fmla="*/ 310083228 h 3065"/>
                    <a:gd name="T50" fmla="*/ 6887607 w 1440"/>
                    <a:gd name="T51" fmla="*/ 295181856 h 3065"/>
                    <a:gd name="T52" fmla="*/ 0 w 1440"/>
                    <a:gd name="T53" fmla="*/ 271079979 h 3065"/>
                    <a:gd name="T54" fmla="*/ 1169444 w 1440"/>
                    <a:gd name="T55" fmla="*/ 252809276 h 3065"/>
                    <a:gd name="T56" fmla="*/ 2339248 w 1440"/>
                    <a:gd name="T57" fmla="*/ 247107691 h 3065"/>
                    <a:gd name="T58" fmla="*/ 13775214 w 1440"/>
                    <a:gd name="T59" fmla="*/ 225338427 h 3065"/>
                    <a:gd name="T60" fmla="*/ 31059480 w 1440"/>
                    <a:gd name="T61" fmla="*/ 205901417 h 3065"/>
                    <a:gd name="T62" fmla="*/ 42495806 w 1440"/>
                    <a:gd name="T63" fmla="*/ 194498607 h 3065"/>
                    <a:gd name="T64" fmla="*/ 82652003 w 1440"/>
                    <a:gd name="T65" fmla="*/ 162492480 h 3065"/>
                    <a:gd name="T66" fmla="*/ 121639117 w 1440"/>
                    <a:gd name="T67" fmla="*/ 130486352 h 3065"/>
                    <a:gd name="T68" fmla="*/ 133075082 w 1440"/>
                    <a:gd name="T69" fmla="*/ 117787645 h 3065"/>
                    <a:gd name="T70" fmla="*/ 156077512 w 1440"/>
                    <a:gd name="T71" fmla="*/ 89280079 h 3065"/>
                    <a:gd name="T72" fmla="*/ 164134563 w 1440"/>
                    <a:gd name="T73" fmla="*/ 72046094 h 3065"/>
                    <a:gd name="T74" fmla="*/ 169852725 w 1440"/>
                    <a:gd name="T75" fmla="*/ 53775391 h 3065"/>
                    <a:gd name="T76" fmla="*/ 172191974 w 1440"/>
                    <a:gd name="T77" fmla="*/ 41206273 h 3065"/>
                    <a:gd name="T78" fmla="*/ 171022530 w 1440"/>
                    <a:gd name="T79" fmla="*/ 13735424 h 306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440" h="3065">
                      <a:moveTo>
                        <a:pt x="1298" y="0"/>
                      </a:moveTo>
                      <a:lnTo>
                        <a:pt x="1298" y="0"/>
                      </a:lnTo>
                      <a:lnTo>
                        <a:pt x="1342" y="53"/>
                      </a:lnTo>
                      <a:lnTo>
                        <a:pt x="1378" y="124"/>
                      </a:lnTo>
                      <a:lnTo>
                        <a:pt x="1404" y="185"/>
                      </a:lnTo>
                      <a:lnTo>
                        <a:pt x="1422" y="256"/>
                      </a:lnTo>
                      <a:lnTo>
                        <a:pt x="1439" y="327"/>
                      </a:lnTo>
                      <a:lnTo>
                        <a:pt x="1439" y="397"/>
                      </a:lnTo>
                      <a:lnTo>
                        <a:pt x="1439" y="468"/>
                      </a:lnTo>
                      <a:lnTo>
                        <a:pt x="1431" y="539"/>
                      </a:lnTo>
                      <a:lnTo>
                        <a:pt x="1413" y="618"/>
                      </a:lnTo>
                      <a:lnTo>
                        <a:pt x="1386" y="697"/>
                      </a:lnTo>
                      <a:lnTo>
                        <a:pt x="1360" y="768"/>
                      </a:lnTo>
                      <a:lnTo>
                        <a:pt x="1316" y="839"/>
                      </a:lnTo>
                      <a:lnTo>
                        <a:pt x="1236" y="971"/>
                      </a:lnTo>
                      <a:lnTo>
                        <a:pt x="1139" y="1104"/>
                      </a:lnTo>
                      <a:lnTo>
                        <a:pt x="1051" y="1192"/>
                      </a:lnTo>
                      <a:lnTo>
                        <a:pt x="962" y="1280"/>
                      </a:lnTo>
                      <a:lnTo>
                        <a:pt x="768" y="1448"/>
                      </a:lnTo>
                      <a:lnTo>
                        <a:pt x="654" y="1545"/>
                      </a:lnTo>
                      <a:lnTo>
                        <a:pt x="548" y="1651"/>
                      </a:lnTo>
                      <a:lnTo>
                        <a:pt x="442" y="1757"/>
                      </a:lnTo>
                      <a:lnTo>
                        <a:pt x="407" y="1819"/>
                      </a:lnTo>
                      <a:lnTo>
                        <a:pt x="362" y="1881"/>
                      </a:lnTo>
                      <a:lnTo>
                        <a:pt x="336" y="1934"/>
                      </a:lnTo>
                      <a:lnTo>
                        <a:pt x="318" y="1995"/>
                      </a:lnTo>
                      <a:lnTo>
                        <a:pt x="301" y="2057"/>
                      </a:lnTo>
                      <a:lnTo>
                        <a:pt x="292" y="2110"/>
                      </a:lnTo>
                      <a:lnTo>
                        <a:pt x="292" y="2172"/>
                      </a:lnTo>
                      <a:lnTo>
                        <a:pt x="292" y="2234"/>
                      </a:lnTo>
                      <a:lnTo>
                        <a:pt x="301" y="2296"/>
                      </a:lnTo>
                      <a:lnTo>
                        <a:pt x="318" y="2357"/>
                      </a:lnTo>
                      <a:lnTo>
                        <a:pt x="362" y="2446"/>
                      </a:lnTo>
                      <a:lnTo>
                        <a:pt x="407" y="2543"/>
                      </a:lnTo>
                      <a:lnTo>
                        <a:pt x="521" y="2711"/>
                      </a:lnTo>
                      <a:lnTo>
                        <a:pt x="636" y="2887"/>
                      </a:lnTo>
                      <a:lnTo>
                        <a:pt x="689" y="2975"/>
                      </a:lnTo>
                      <a:lnTo>
                        <a:pt x="741" y="3064"/>
                      </a:lnTo>
                      <a:lnTo>
                        <a:pt x="548" y="2887"/>
                      </a:lnTo>
                      <a:lnTo>
                        <a:pt x="371" y="2711"/>
                      </a:lnTo>
                      <a:lnTo>
                        <a:pt x="274" y="2605"/>
                      </a:lnTo>
                      <a:lnTo>
                        <a:pt x="194" y="2507"/>
                      </a:lnTo>
                      <a:lnTo>
                        <a:pt x="115" y="2393"/>
                      </a:lnTo>
                      <a:lnTo>
                        <a:pt x="53" y="2278"/>
                      </a:lnTo>
                      <a:lnTo>
                        <a:pt x="18" y="2190"/>
                      </a:lnTo>
                      <a:lnTo>
                        <a:pt x="0" y="2092"/>
                      </a:lnTo>
                      <a:lnTo>
                        <a:pt x="0" y="1995"/>
                      </a:lnTo>
                      <a:lnTo>
                        <a:pt x="9" y="1951"/>
                      </a:lnTo>
                      <a:lnTo>
                        <a:pt x="18" y="1907"/>
                      </a:lnTo>
                      <a:lnTo>
                        <a:pt x="53" y="1819"/>
                      </a:lnTo>
                      <a:lnTo>
                        <a:pt x="106" y="1739"/>
                      </a:lnTo>
                      <a:lnTo>
                        <a:pt x="168" y="1660"/>
                      </a:lnTo>
                      <a:lnTo>
                        <a:pt x="239" y="1589"/>
                      </a:lnTo>
                      <a:lnTo>
                        <a:pt x="327" y="1501"/>
                      </a:lnTo>
                      <a:lnTo>
                        <a:pt x="424" y="1413"/>
                      </a:lnTo>
                      <a:lnTo>
                        <a:pt x="636" y="1254"/>
                      </a:lnTo>
                      <a:lnTo>
                        <a:pt x="839" y="1086"/>
                      </a:lnTo>
                      <a:lnTo>
                        <a:pt x="936" y="1007"/>
                      </a:lnTo>
                      <a:lnTo>
                        <a:pt x="1024" y="909"/>
                      </a:lnTo>
                      <a:lnTo>
                        <a:pt x="1121" y="803"/>
                      </a:lnTo>
                      <a:lnTo>
                        <a:pt x="1201" y="689"/>
                      </a:lnTo>
                      <a:lnTo>
                        <a:pt x="1236" y="618"/>
                      </a:lnTo>
                      <a:lnTo>
                        <a:pt x="1263" y="556"/>
                      </a:lnTo>
                      <a:lnTo>
                        <a:pt x="1289" y="486"/>
                      </a:lnTo>
                      <a:lnTo>
                        <a:pt x="1307" y="415"/>
                      </a:lnTo>
                      <a:lnTo>
                        <a:pt x="1325" y="318"/>
                      </a:lnTo>
                      <a:lnTo>
                        <a:pt x="1325" y="212"/>
                      </a:lnTo>
                      <a:lnTo>
                        <a:pt x="1316" y="106"/>
                      </a:lnTo>
                      <a:lnTo>
                        <a:pt x="1298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1" name="Freeform 2">
                  <a:extLst>
                    <a:ext uri="{FF2B5EF4-FFF2-40B4-BE49-F238E27FC236}">
                      <a16:creationId xmlns:a16="http://schemas.microsoft.com/office/drawing/2014/main" id="{D8859B28-7202-4762-A8C9-2C6E5B995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478463" y="1849438"/>
                  <a:ext cx="446087" cy="763587"/>
                </a:xfrm>
                <a:custGeom>
                  <a:avLst/>
                  <a:gdLst>
                    <a:gd name="T0" fmla="*/ 45962095 w 1238"/>
                    <a:gd name="T1" fmla="*/ 53838646 h 2120"/>
                    <a:gd name="T2" fmla="*/ 72319062 w 1238"/>
                    <a:gd name="T3" fmla="*/ 36584101 h 2120"/>
                    <a:gd name="T4" fmla="*/ 101013122 w 1238"/>
                    <a:gd name="T5" fmla="*/ 21795006 h 2120"/>
                    <a:gd name="T6" fmla="*/ 160608255 w 1238"/>
                    <a:gd name="T7" fmla="*/ 0 h 2120"/>
                    <a:gd name="T8" fmla="*/ 112438787 w 1238"/>
                    <a:gd name="T9" fmla="*/ 30875928 h 2120"/>
                    <a:gd name="T10" fmla="*/ 78032075 w 1238"/>
                    <a:gd name="T11" fmla="*/ 56173710 h 2120"/>
                    <a:gd name="T12" fmla="*/ 67774956 w 1238"/>
                    <a:gd name="T13" fmla="*/ 66422344 h 2120"/>
                    <a:gd name="T14" fmla="*/ 52843653 w 1238"/>
                    <a:gd name="T15" fmla="*/ 81341465 h 2120"/>
                    <a:gd name="T16" fmla="*/ 43625002 w 1238"/>
                    <a:gd name="T17" fmla="*/ 100801408 h 2120"/>
                    <a:gd name="T18" fmla="*/ 41288271 w 1238"/>
                    <a:gd name="T19" fmla="*/ 108844644 h 2120"/>
                    <a:gd name="T20" fmla="*/ 42456817 w 1238"/>
                    <a:gd name="T21" fmla="*/ 123634100 h 2120"/>
                    <a:gd name="T22" fmla="*/ 45962095 w 1238"/>
                    <a:gd name="T23" fmla="*/ 131677337 h 2120"/>
                    <a:gd name="T24" fmla="*/ 59724852 w 1238"/>
                    <a:gd name="T25" fmla="*/ 154640054 h 2120"/>
                    <a:gd name="T26" fmla="*/ 74656155 w 1238"/>
                    <a:gd name="T27" fmla="*/ 177472746 h 2120"/>
                    <a:gd name="T28" fmla="*/ 78032075 w 1238"/>
                    <a:gd name="T29" fmla="*/ 183310585 h 2120"/>
                    <a:gd name="T30" fmla="*/ 82705899 w 1238"/>
                    <a:gd name="T31" fmla="*/ 199267392 h 2120"/>
                    <a:gd name="T32" fmla="*/ 80369167 w 1238"/>
                    <a:gd name="T33" fmla="*/ 216521937 h 2120"/>
                    <a:gd name="T34" fmla="*/ 78032075 w 1238"/>
                    <a:gd name="T35" fmla="*/ 222230110 h 2120"/>
                    <a:gd name="T36" fmla="*/ 69981970 w 1238"/>
                    <a:gd name="T37" fmla="*/ 237149232 h 2120"/>
                    <a:gd name="T38" fmla="*/ 58556305 w 1238"/>
                    <a:gd name="T39" fmla="*/ 249732929 h 2120"/>
                    <a:gd name="T40" fmla="*/ 31031152 w 1238"/>
                    <a:gd name="T41" fmla="*/ 270360224 h 2120"/>
                    <a:gd name="T42" fmla="*/ 27525514 w 1238"/>
                    <a:gd name="T43" fmla="*/ 273733333 h 2120"/>
                    <a:gd name="T44" fmla="*/ 24149594 w 1238"/>
                    <a:gd name="T45" fmla="*/ 274901045 h 2120"/>
                    <a:gd name="T46" fmla="*/ 33367884 w 1238"/>
                    <a:gd name="T47" fmla="*/ 265690097 h 2120"/>
                    <a:gd name="T48" fmla="*/ 42456817 w 1238"/>
                    <a:gd name="T49" fmla="*/ 248565578 h 2120"/>
                    <a:gd name="T50" fmla="*/ 45962095 w 1238"/>
                    <a:gd name="T51" fmla="*/ 235981520 h 2120"/>
                    <a:gd name="T52" fmla="*/ 45962095 w 1238"/>
                    <a:gd name="T53" fmla="*/ 230273347 h 2120"/>
                    <a:gd name="T54" fmla="*/ 41288271 w 1238"/>
                    <a:gd name="T55" fmla="*/ 211851450 h 2120"/>
                    <a:gd name="T56" fmla="*/ 29862606 w 1238"/>
                    <a:gd name="T57" fmla="*/ 195894643 h 2120"/>
                    <a:gd name="T58" fmla="*/ 17268395 w 1238"/>
                    <a:gd name="T59" fmla="*/ 179807810 h 2120"/>
                    <a:gd name="T60" fmla="*/ 8049744 w 1238"/>
                    <a:gd name="T61" fmla="*/ 161515579 h 2120"/>
                    <a:gd name="T62" fmla="*/ 1168546 w 1238"/>
                    <a:gd name="T63" fmla="*/ 140888285 h 2120"/>
                    <a:gd name="T64" fmla="*/ 1168546 w 1238"/>
                    <a:gd name="T65" fmla="*/ 120260990 h 2120"/>
                    <a:gd name="T66" fmla="*/ 2337092 w 1238"/>
                    <a:gd name="T67" fmla="*/ 110012356 h 2120"/>
                    <a:gd name="T68" fmla="*/ 10386837 w 1238"/>
                    <a:gd name="T69" fmla="*/ 91590460 h 2120"/>
                    <a:gd name="T70" fmla="*/ 22981047 w 1238"/>
                    <a:gd name="T71" fmla="*/ 74465941 h 2120"/>
                    <a:gd name="T72" fmla="*/ 37912350 w 1238"/>
                    <a:gd name="T73" fmla="*/ 59546819 h 212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38" h="2120">
                      <a:moveTo>
                        <a:pt x="354" y="415"/>
                      </a:moveTo>
                      <a:lnTo>
                        <a:pt x="354" y="415"/>
                      </a:lnTo>
                      <a:lnTo>
                        <a:pt x="451" y="344"/>
                      </a:lnTo>
                      <a:lnTo>
                        <a:pt x="557" y="282"/>
                      </a:lnTo>
                      <a:lnTo>
                        <a:pt x="672" y="221"/>
                      </a:lnTo>
                      <a:lnTo>
                        <a:pt x="778" y="168"/>
                      </a:lnTo>
                      <a:lnTo>
                        <a:pt x="1008" y="79"/>
                      </a:lnTo>
                      <a:lnTo>
                        <a:pt x="1237" y="0"/>
                      </a:lnTo>
                      <a:lnTo>
                        <a:pt x="866" y="238"/>
                      </a:lnTo>
                      <a:lnTo>
                        <a:pt x="690" y="371"/>
                      </a:lnTo>
                      <a:lnTo>
                        <a:pt x="601" y="433"/>
                      </a:lnTo>
                      <a:lnTo>
                        <a:pt x="522" y="512"/>
                      </a:lnTo>
                      <a:lnTo>
                        <a:pt x="460" y="565"/>
                      </a:lnTo>
                      <a:lnTo>
                        <a:pt x="407" y="627"/>
                      </a:lnTo>
                      <a:lnTo>
                        <a:pt x="363" y="697"/>
                      </a:lnTo>
                      <a:lnTo>
                        <a:pt x="336" y="777"/>
                      </a:lnTo>
                      <a:lnTo>
                        <a:pt x="318" y="839"/>
                      </a:lnTo>
                      <a:lnTo>
                        <a:pt x="318" y="892"/>
                      </a:lnTo>
                      <a:lnTo>
                        <a:pt x="327" y="953"/>
                      </a:lnTo>
                      <a:lnTo>
                        <a:pt x="354" y="1015"/>
                      </a:lnTo>
                      <a:lnTo>
                        <a:pt x="398" y="1104"/>
                      </a:lnTo>
                      <a:lnTo>
                        <a:pt x="460" y="1192"/>
                      </a:lnTo>
                      <a:lnTo>
                        <a:pt x="522" y="1280"/>
                      </a:lnTo>
                      <a:lnTo>
                        <a:pt x="575" y="1368"/>
                      </a:lnTo>
                      <a:lnTo>
                        <a:pt x="601" y="1413"/>
                      </a:lnTo>
                      <a:lnTo>
                        <a:pt x="619" y="1448"/>
                      </a:lnTo>
                      <a:lnTo>
                        <a:pt x="637" y="1536"/>
                      </a:lnTo>
                      <a:lnTo>
                        <a:pt x="628" y="1624"/>
                      </a:lnTo>
                      <a:lnTo>
                        <a:pt x="619" y="1669"/>
                      </a:lnTo>
                      <a:lnTo>
                        <a:pt x="601" y="1713"/>
                      </a:lnTo>
                      <a:lnTo>
                        <a:pt x="575" y="1775"/>
                      </a:lnTo>
                      <a:lnTo>
                        <a:pt x="539" y="1828"/>
                      </a:lnTo>
                      <a:lnTo>
                        <a:pt x="495" y="1881"/>
                      </a:lnTo>
                      <a:lnTo>
                        <a:pt x="451" y="1925"/>
                      </a:lnTo>
                      <a:lnTo>
                        <a:pt x="354" y="2013"/>
                      </a:lnTo>
                      <a:lnTo>
                        <a:pt x="239" y="2084"/>
                      </a:lnTo>
                      <a:lnTo>
                        <a:pt x="212" y="2110"/>
                      </a:lnTo>
                      <a:lnTo>
                        <a:pt x="204" y="2119"/>
                      </a:lnTo>
                      <a:lnTo>
                        <a:pt x="186" y="2119"/>
                      </a:lnTo>
                      <a:lnTo>
                        <a:pt x="257" y="2048"/>
                      </a:lnTo>
                      <a:lnTo>
                        <a:pt x="310" y="1969"/>
                      </a:lnTo>
                      <a:lnTo>
                        <a:pt x="327" y="1916"/>
                      </a:lnTo>
                      <a:lnTo>
                        <a:pt x="345" y="1872"/>
                      </a:lnTo>
                      <a:lnTo>
                        <a:pt x="354" y="1819"/>
                      </a:lnTo>
                      <a:lnTo>
                        <a:pt x="354" y="1775"/>
                      </a:lnTo>
                      <a:lnTo>
                        <a:pt x="345" y="1695"/>
                      </a:lnTo>
                      <a:lnTo>
                        <a:pt x="318" y="1633"/>
                      </a:lnTo>
                      <a:lnTo>
                        <a:pt x="274" y="1572"/>
                      </a:lnTo>
                      <a:lnTo>
                        <a:pt x="230" y="1510"/>
                      </a:lnTo>
                      <a:lnTo>
                        <a:pt x="133" y="1386"/>
                      </a:lnTo>
                      <a:lnTo>
                        <a:pt x="98" y="1315"/>
                      </a:lnTo>
                      <a:lnTo>
                        <a:pt x="62" y="1245"/>
                      </a:lnTo>
                      <a:lnTo>
                        <a:pt x="36" y="1165"/>
                      </a:lnTo>
                      <a:lnTo>
                        <a:pt x="9" y="1086"/>
                      </a:lnTo>
                      <a:lnTo>
                        <a:pt x="0" y="1006"/>
                      </a:lnTo>
                      <a:lnTo>
                        <a:pt x="9" y="927"/>
                      </a:lnTo>
                      <a:lnTo>
                        <a:pt x="18" y="848"/>
                      </a:lnTo>
                      <a:lnTo>
                        <a:pt x="45" y="777"/>
                      </a:lnTo>
                      <a:lnTo>
                        <a:pt x="80" y="706"/>
                      </a:lnTo>
                      <a:lnTo>
                        <a:pt x="124" y="636"/>
                      </a:lnTo>
                      <a:lnTo>
                        <a:pt x="177" y="574"/>
                      </a:lnTo>
                      <a:lnTo>
                        <a:pt x="230" y="512"/>
                      </a:lnTo>
                      <a:lnTo>
                        <a:pt x="292" y="459"/>
                      </a:lnTo>
                      <a:lnTo>
                        <a:pt x="354" y="415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2" name="Freeform 3">
                  <a:extLst>
                    <a:ext uri="{FF2B5EF4-FFF2-40B4-BE49-F238E27FC236}">
                      <a16:creationId xmlns:a16="http://schemas.microsoft.com/office/drawing/2014/main" id="{17FD9FF0-D2D3-44D8-9539-EB516E486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97563" y="2530475"/>
                  <a:ext cx="322262" cy="393700"/>
                </a:xfrm>
                <a:custGeom>
                  <a:avLst/>
                  <a:gdLst>
                    <a:gd name="T0" fmla="*/ 16018551 w 893"/>
                    <a:gd name="T1" fmla="*/ 12539435 h 1095"/>
                    <a:gd name="T2" fmla="*/ 29953044 w 893"/>
                    <a:gd name="T3" fmla="*/ 3490447 h 1095"/>
                    <a:gd name="T4" fmla="*/ 45971595 w 893"/>
                    <a:gd name="T5" fmla="*/ 0 h 1095"/>
                    <a:gd name="T6" fmla="*/ 54045827 w 893"/>
                    <a:gd name="T7" fmla="*/ 0 h 1095"/>
                    <a:gd name="T8" fmla="*/ 67850406 w 893"/>
                    <a:gd name="T9" fmla="*/ 0 h 1095"/>
                    <a:gd name="T10" fmla="*/ 81654984 w 893"/>
                    <a:gd name="T11" fmla="*/ 4653929 h 1095"/>
                    <a:gd name="T12" fmla="*/ 94287438 w 893"/>
                    <a:gd name="T13" fmla="*/ 10341546 h 1095"/>
                    <a:gd name="T14" fmla="*/ 100147698 w 893"/>
                    <a:gd name="T15" fmla="*/ 14866040 h 1095"/>
                    <a:gd name="T16" fmla="*/ 107050168 w 893"/>
                    <a:gd name="T17" fmla="*/ 24044463 h 1095"/>
                    <a:gd name="T18" fmla="*/ 112780152 w 893"/>
                    <a:gd name="T19" fmla="*/ 34256934 h 1095"/>
                    <a:gd name="T20" fmla="*/ 114994124 w 893"/>
                    <a:gd name="T21" fmla="*/ 45761962 h 1095"/>
                    <a:gd name="T22" fmla="*/ 114994124 w 893"/>
                    <a:gd name="T23" fmla="*/ 57137915 h 1095"/>
                    <a:gd name="T24" fmla="*/ 113952276 w 893"/>
                    <a:gd name="T25" fmla="*/ 63989373 h 1095"/>
                    <a:gd name="T26" fmla="*/ 109264140 w 893"/>
                    <a:gd name="T27" fmla="*/ 76528808 h 1095"/>
                    <a:gd name="T28" fmla="*/ 96631686 w 893"/>
                    <a:gd name="T29" fmla="*/ 92429255 h 1095"/>
                    <a:gd name="T30" fmla="*/ 86343481 w 893"/>
                    <a:gd name="T31" fmla="*/ 102770801 h 1095"/>
                    <a:gd name="T32" fmla="*/ 66678281 w 893"/>
                    <a:gd name="T33" fmla="*/ 115310236 h 1095"/>
                    <a:gd name="T34" fmla="*/ 44799470 w 893"/>
                    <a:gd name="T35" fmla="*/ 126686188 h 1095"/>
                    <a:gd name="T36" fmla="*/ 0 w 893"/>
                    <a:gd name="T37" fmla="*/ 141422793 h 1095"/>
                    <a:gd name="T38" fmla="*/ 5730345 w 893"/>
                    <a:gd name="T39" fmla="*/ 136898299 h 1095"/>
                    <a:gd name="T40" fmla="*/ 23050935 w 893"/>
                    <a:gd name="T41" fmla="*/ 126686188 h 1095"/>
                    <a:gd name="T42" fmla="*/ 55217952 w 893"/>
                    <a:gd name="T43" fmla="*/ 102770801 h 1095"/>
                    <a:gd name="T44" fmla="*/ 70194654 w 893"/>
                    <a:gd name="T45" fmla="*/ 89067884 h 1095"/>
                    <a:gd name="T46" fmla="*/ 77096763 w 893"/>
                    <a:gd name="T47" fmla="*/ 78855413 h 1095"/>
                    <a:gd name="T48" fmla="*/ 83999232 w 893"/>
                    <a:gd name="T49" fmla="*/ 61662409 h 1095"/>
                    <a:gd name="T50" fmla="*/ 86343481 w 893"/>
                    <a:gd name="T51" fmla="*/ 49122974 h 1095"/>
                    <a:gd name="T52" fmla="*/ 85171357 w 893"/>
                    <a:gd name="T53" fmla="*/ 43435357 h 1095"/>
                    <a:gd name="T54" fmla="*/ 79441011 w 893"/>
                    <a:gd name="T55" fmla="*/ 29732440 h 1095"/>
                    <a:gd name="T56" fmla="*/ 70194654 w 893"/>
                    <a:gd name="T57" fmla="*/ 18356487 h 1095"/>
                    <a:gd name="T58" fmla="*/ 57562200 w 893"/>
                    <a:gd name="T59" fmla="*/ 11505029 h 1095"/>
                    <a:gd name="T60" fmla="*/ 42585498 w 893"/>
                    <a:gd name="T61" fmla="*/ 8014941 h 1095"/>
                    <a:gd name="T62" fmla="*/ 36855513 w 893"/>
                    <a:gd name="T63" fmla="*/ 8014941 h 1095"/>
                    <a:gd name="T64" fmla="*/ 16018551 w 893"/>
                    <a:gd name="T65" fmla="*/ 12539435 h 109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93" h="1095">
                      <a:moveTo>
                        <a:pt x="123" y="97"/>
                      </a:moveTo>
                      <a:lnTo>
                        <a:pt x="123" y="97"/>
                      </a:lnTo>
                      <a:lnTo>
                        <a:pt x="177" y="53"/>
                      </a:lnTo>
                      <a:lnTo>
                        <a:pt x="230" y="27"/>
                      </a:lnTo>
                      <a:lnTo>
                        <a:pt x="291" y="9"/>
                      </a:lnTo>
                      <a:lnTo>
                        <a:pt x="353" y="0"/>
                      </a:lnTo>
                      <a:lnTo>
                        <a:pt x="415" y="0"/>
                      </a:lnTo>
                      <a:lnTo>
                        <a:pt x="468" y="0"/>
                      </a:lnTo>
                      <a:lnTo>
                        <a:pt x="521" y="0"/>
                      </a:lnTo>
                      <a:lnTo>
                        <a:pt x="574" y="18"/>
                      </a:lnTo>
                      <a:lnTo>
                        <a:pt x="627" y="36"/>
                      </a:lnTo>
                      <a:lnTo>
                        <a:pt x="671" y="53"/>
                      </a:lnTo>
                      <a:lnTo>
                        <a:pt x="724" y="80"/>
                      </a:lnTo>
                      <a:lnTo>
                        <a:pt x="769" y="115"/>
                      </a:lnTo>
                      <a:lnTo>
                        <a:pt x="795" y="150"/>
                      </a:lnTo>
                      <a:lnTo>
                        <a:pt x="822" y="186"/>
                      </a:lnTo>
                      <a:lnTo>
                        <a:pt x="848" y="221"/>
                      </a:lnTo>
                      <a:lnTo>
                        <a:pt x="866" y="265"/>
                      </a:lnTo>
                      <a:lnTo>
                        <a:pt x="883" y="309"/>
                      </a:lnTo>
                      <a:lnTo>
                        <a:pt x="883" y="354"/>
                      </a:lnTo>
                      <a:lnTo>
                        <a:pt x="892" y="398"/>
                      </a:lnTo>
                      <a:lnTo>
                        <a:pt x="883" y="442"/>
                      </a:lnTo>
                      <a:lnTo>
                        <a:pt x="875" y="495"/>
                      </a:lnTo>
                      <a:lnTo>
                        <a:pt x="857" y="548"/>
                      </a:lnTo>
                      <a:lnTo>
                        <a:pt x="839" y="592"/>
                      </a:lnTo>
                      <a:lnTo>
                        <a:pt x="804" y="636"/>
                      </a:lnTo>
                      <a:lnTo>
                        <a:pt x="742" y="715"/>
                      </a:lnTo>
                      <a:lnTo>
                        <a:pt x="663" y="795"/>
                      </a:lnTo>
                      <a:lnTo>
                        <a:pt x="592" y="848"/>
                      </a:lnTo>
                      <a:lnTo>
                        <a:pt x="512" y="892"/>
                      </a:lnTo>
                      <a:lnTo>
                        <a:pt x="433" y="936"/>
                      </a:lnTo>
                      <a:lnTo>
                        <a:pt x="344" y="980"/>
                      </a:lnTo>
                      <a:lnTo>
                        <a:pt x="177" y="1042"/>
                      </a:lnTo>
                      <a:lnTo>
                        <a:pt x="0" y="1094"/>
                      </a:lnTo>
                      <a:lnTo>
                        <a:pt x="44" y="1059"/>
                      </a:lnTo>
                      <a:lnTo>
                        <a:pt x="177" y="980"/>
                      </a:lnTo>
                      <a:lnTo>
                        <a:pt x="309" y="892"/>
                      </a:lnTo>
                      <a:lnTo>
                        <a:pt x="424" y="795"/>
                      </a:lnTo>
                      <a:lnTo>
                        <a:pt x="486" y="742"/>
                      </a:lnTo>
                      <a:lnTo>
                        <a:pt x="539" y="689"/>
                      </a:lnTo>
                      <a:lnTo>
                        <a:pt x="592" y="610"/>
                      </a:lnTo>
                      <a:lnTo>
                        <a:pt x="636" y="521"/>
                      </a:lnTo>
                      <a:lnTo>
                        <a:pt x="645" y="477"/>
                      </a:lnTo>
                      <a:lnTo>
                        <a:pt x="654" y="424"/>
                      </a:lnTo>
                      <a:lnTo>
                        <a:pt x="663" y="380"/>
                      </a:lnTo>
                      <a:lnTo>
                        <a:pt x="654" y="336"/>
                      </a:lnTo>
                      <a:lnTo>
                        <a:pt x="636" y="274"/>
                      </a:lnTo>
                      <a:lnTo>
                        <a:pt x="610" y="230"/>
                      </a:lnTo>
                      <a:lnTo>
                        <a:pt x="574" y="186"/>
                      </a:lnTo>
                      <a:lnTo>
                        <a:pt x="539" y="142"/>
                      </a:lnTo>
                      <a:lnTo>
                        <a:pt x="495" y="115"/>
                      </a:lnTo>
                      <a:lnTo>
                        <a:pt x="442" y="89"/>
                      </a:lnTo>
                      <a:lnTo>
                        <a:pt x="389" y="71"/>
                      </a:lnTo>
                      <a:lnTo>
                        <a:pt x="327" y="62"/>
                      </a:lnTo>
                      <a:lnTo>
                        <a:pt x="283" y="62"/>
                      </a:lnTo>
                      <a:lnTo>
                        <a:pt x="230" y="71"/>
                      </a:lnTo>
                      <a:lnTo>
                        <a:pt x="123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3" name="Freeform 4">
                  <a:extLst>
                    <a:ext uri="{FF2B5EF4-FFF2-40B4-BE49-F238E27FC236}">
                      <a16:creationId xmlns:a16="http://schemas.microsoft.com/office/drawing/2014/main" id="{69405685-B041-4221-9470-2D14908892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92675" y="2549525"/>
                  <a:ext cx="1011238" cy="174625"/>
                </a:xfrm>
                <a:custGeom>
                  <a:avLst/>
                  <a:gdLst>
                    <a:gd name="T0" fmla="*/ 22922714 w 2810"/>
                    <a:gd name="T1" fmla="*/ 21600431 h 487"/>
                    <a:gd name="T2" fmla="*/ 73301080 w 2810"/>
                    <a:gd name="T3" fmla="*/ 5657205 h 487"/>
                    <a:gd name="T4" fmla="*/ 99591109 w 2810"/>
                    <a:gd name="T5" fmla="*/ 1157115 h 487"/>
                    <a:gd name="T6" fmla="*/ 125881137 w 2810"/>
                    <a:gd name="T7" fmla="*/ 0 h 487"/>
                    <a:gd name="T8" fmla="*/ 95058171 w 2810"/>
                    <a:gd name="T9" fmla="*/ 7971793 h 487"/>
                    <a:gd name="T10" fmla="*/ 65271634 w 2810"/>
                    <a:gd name="T11" fmla="*/ 19286202 h 487"/>
                    <a:gd name="T12" fmla="*/ 58407811 w 2810"/>
                    <a:gd name="T13" fmla="*/ 23915019 h 487"/>
                    <a:gd name="T14" fmla="*/ 52709611 w 2810"/>
                    <a:gd name="T15" fmla="*/ 29572224 h 487"/>
                    <a:gd name="T16" fmla="*/ 52709611 w 2810"/>
                    <a:gd name="T17" fmla="*/ 31886453 h 487"/>
                    <a:gd name="T18" fmla="*/ 57242189 w 2810"/>
                    <a:gd name="T19" fmla="*/ 36386543 h 487"/>
                    <a:gd name="T20" fmla="*/ 66437257 w 2810"/>
                    <a:gd name="T21" fmla="*/ 39729518 h 487"/>
                    <a:gd name="T22" fmla="*/ 96223794 w 2810"/>
                    <a:gd name="T23" fmla="*/ 43200862 h 487"/>
                    <a:gd name="T24" fmla="*/ 129377646 w 2810"/>
                    <a:gd name="T25" fmla="*/ 44358336 h 487"/>
                    <a:gd name="T26" fmla="*/ 198016595 w 2810"/>
                    <a:gd name="T27" fmla="*/ 43200862 h 487"/>
                    <a:gd name="T28" fmla="*/ 231040893 w 2810"/>
                    <a:gd name="T29" fmla="*/ 42043748 h 487"/>
                    <a:gd name="T30" fmla="*/ 297478150 w 2810"/>
                    <a:gd name="T31" fmla="*/ 35229428 h 487"/>
                    <a:gd name="T32" fmla="*/ 363785853 w 2810"/>
                    <a:gd name="T33" fmla="*/ 26100521 h 487"/>
                    <a:gd name="T34" fmla="*/ 335294132 w 2810"/>
                    <a:gd name="T35" fmla="*/ 40886633 h 487"/>
                    <a:gd name="T36" fmla="*/ 331797624 w 2810"/>
                    <a:gd name="T37" fmla="*/ 43200862 h 487"/>
                    <a:gd name="T38" fmla="*/ 320400864 w 2810"/>
                    <a:gd name="T39" fmla="*/ 46543838 h 487"/>
                    <a:gd name="T40" fmla="*/ 299809395 w 2810"/>
                    <a:gd name="T41" fmla="*/ 50015540 h 487"/>
                    <a:gd name="T42" fmla="*/ 237904716 w 2810"/>
                    <a:gd name="T43" fmla="*/ 59015720 h 487"/>
                    <a:gd name="T44" fmla="*/ 155667675 w 2810"/>
                    <a:gd name="T45" fmla="*/ 62487064 h 487"/>
                    <a:gd name="T46" fmla="*/ 123679446 w 2810"/>
                    <a:gd name="T47" fmla="*/ 62487064 h 487"/>
                    <a:gd name="T48" fmla="*/ 91561663 w 2810"/>
                    <a:gd name="T49" fmla="*/ 61329949 h 487"/>
                    <a:gd name="T50" fmla="*/ 38981605 w 2810"/>
                    <a:gd name="T51" fmla="*/ 55672745 h 487"/>
                    <a:gd name="T52" fmla="*/ 20591829 w 2810"/>
                    <a:gd name="T53" fmla="*/ 51172655 h 487"/>
                    <a:gd name="T54" fmla="*/ 5827754 w 2810"/>
                    <a:gd name="T55" fmla="*/ 45386723 h 487"/>
                    <a:gd name="T56" fmla="*/ 2331245 w 2810"/>
                    <a:gd name="T57" fmla="*/ 43200862 h 487"/>
                    <a:gd name="T58" fmla="*/ 0 w 2810"/>
                    <a:gd name="T59" fmla="*/ 38700773 h 487"/>
                    <a:gd name="T60" fmla="*/ 1165623 w 2810"/>
                    <a:gd name="T61" fmla="*/ 34072314 h 487"/>
                    <a:gd name="T62" fmla="*/ 6863823 w 2810"/>
                    <a:gd name="T63" fmla="*/ 30729339 h 487"/>
                    <a:gd name="T64" fmla="*/ 22922714 w 2810"/>
                    <a:gd name="T65" fmla="*/ 21600431 h 48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810" h="487">
                      <a:moveTo>
                        <a:pt x="177" y="168"/>
                      </a:moveTo>
                      <a:lnTo>
                        <a:pt x="177" y="168"/>
                      </a:lnTo>
                      <a:lnTo>
                        <a:pt x="372" y="97"/>
                      </a:lnTo>
                      <a:lnTo>
                        <a:pt x="566" y="44"/>
                      </a:lnTo>
                      <a:lnTo>
                        <a:pt x="663" y="18"/>
                      </a:lnTo>
                      <a:lnTo>
                        <a:pt x="769" y="9"/>
                      </a:lnTo>
                      <a:lnTo>
                        <a:pt x="875" y="0"/>
                      </a:lnTo>
                      <a:lnTo>
                        <a:pt x="972" y="0"/>
                      </a:lnTo>
                      <a:lnTo>
                        <a:pt x="734" y="62"/>
                      </a:lnTo>
                      <a:lnTo>
                        <a:pt x="619" y="106"/>
                      </a:lnTo>
                      <a:lnTo>
                        <a:pt x="504" y="150"/>
                      </a:lnTo>
                      <a:lnTo>
                        <a:pt x="451" y="186"/>
                      </a:lnTo>
                      <a:lnTo>
                        <a:pt x="425" y="203"/>
                      </a:lnTo>
                      <a:lnTo>
                        <a:pt x="407" y="230"/>
                      </a:lnTo>
                      <a:lnTo>
                        <a:pt x="407" y="248"/>
                      </a:lnTo>
                      <a:lnTo>
                        <a:pt x="416" y="265"/>
                      </a:lnTo>
                      <a:lnTo>
                        <a:pt x="442" y="283"/>
                      </a:lnTo>
                      <a:lnTo>
                        <a:pt x="513" y="309"/>
                      </a:lnTo>
                      <a:lnTo>
                        <a:pt x="592" y="318"/>
                      </a:lnTo>
                      <a:lnTo>
                        <a:pt x="743" y="336"/>
                      </a:lnTo>
                      <a:lnTo>
                        <a:pt x="999" y="345"/>
                      </a:lnTo>
                      <a:lnTo>
                        <a:pt x="1264" y="345"/>
                      </a:lnTo>
                      <a:lnTo>
                        <a:pt x="1529" y="336"/>
                      </a:lnTo>
                      <a:lnTo>
                        <a:pt x="1784" y="327"/>
                      </a:lnTo>
                      <a:lnTo>
                        <a:pt x="2041" y="301"/>
                      </a:lnTo>
                      <a:lnTo>
                        <a:pt x="2297" y="274"/>
                      </a:lnTo>
                      <a:lnTo>
                        <a:pt x="2809" y="203"/>
                      </a:lnTo>
                      <a:lnTo>
                        <a:pt x="2695" y="256"/>
                      </a:lnTo>
                      <a:lnTo>
                        <a:pt x="2589" y="318"/>
                      </a:lnTo>
                      <a:lnTo>
                        <a:pt x="2562" y="336"/>
                      </a:lnTo>
                      <a:lnTo>
                        <a:pt x="2536" y="345"/>
                      </a:lnTo>
                      <a:lnTo>
                        <a:pt x="2474" y="362"/>
                      </a:lnTo>
                      <a:lnTo>
                        <a:pt x="2315" y="389"/>
                      </a:lnTo>
                      <a:lnTo>
                        <a:pt x="2156" y="415"/>
                      </a:lnTo>
                      <a:lnTo>
                        <a:pt x="1837" y="459"/>
                      </a:lnTo>
                      <a:lnTo>
                        <a:pt x="1520" y="477"/>
                      </a:lnTo>
                      <a:lnTo>
                        <a:pt x="1202" y="486"/>
                      </a:lnTo>
                      <a:lnTo>
                        <a:pt x="955" y="486"/>
                      </a:lnTo>
                      <a:lnTo>
                        <a:pt x="707" y="477"/>
                      </a:lnTo>
                      <a:lnTo>
                        <a:pt x="433" y="451"/>
                      </a:lnTo>
                      <a:lnTo>
                        <a:pt x="301" y="433"/>
                      </a:lnTo>
                      <a:lnTo>
                        <a:pt x="159" y="398"/>
                      </a:lnTo>
                      <a:lnTo>
                        <a:pt x="89" y="380"/>
                      </a:lnTo>
                      <a:lnTo>
                        <a:pt x="45" y="353"/>
                      </a:lnTo>
                      <a:lnTo>
                        <a:pt x="18" y="336"/>
                      </a:lnTo>
                      <a:lnTo>
                        <a:pt x="0" y="318"/>
                      </a:lnTo>
                      <a:lnTo>
                        <a:pt x="0" y="301"/>
                      </a:lnTo>
                      <a:lnTo>
                        <a:pt x="0" y="283"/>
                      </a:lnTo>
                      <a:lnTo>
                        <a:pt x="9" y="265"/>
                      </a:lnTo>
                      <a:lnTo>
                        <a:pt x="53" y="239"/>
                      </a:lnTo>
                      <a:lnTo>
                        <a:pt x="89" y="212"/>
                      </a:lnTo>
                      <a:lnTo>
                        <a:pt x="177" y="168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4" name="Freeform 5">
                  <a:extLst>
                    <a:ext uri="{FF2B5EF4-FFF2-40B4-BE49-F238E27FC236}">
                      <a16:creationId xmlns:a16="http://schemas.microsoft.com/office/drawing/2014/main" id="{DC4B17D5-D267-4313-9993-1C7B69001D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53013" y="2778125"/>
                  <a:ext cx="776287" cy="161925"/>
                </a:xfrm>
                <a:custGeom>
                  <a:avLst/>
                  <a:gdLst>
                    <a:gd name="T0" fmla="*/ 6871004 w 2156"/>
                    <a:gd name="T1" fmla="*/ 14890263 h 450"/>
                    <a:gd name="T2" fmla="*/ 6871004 w 2156"/>
                    <a:gd name="T3" fmla="*/ 14890263 h 450"/>
                    <a:gd name="T4" fmla="*/ 14908959 w 2156"/>
                    <a:gd name="T5" fmla="*/ 10228982 h 450"/>
                    <a:gd name="T6" fmla="*/ 21779963 w 2156"/>
                    <a:gd name="T7" fmla="*/ 5697241 h 450"/>
                    <a:gd name="T8" fmla="*/ 37855513 w 2156"/>
                    <a:gd name="T9" fmla="*/ 0 h 450"/>
                    <a:gd name="T10" fmla="*/ 37855513 w 2156"/>
                    <a:gd name="T11" fmla="*/ 0 h 450"/>
                    <a:gd name="T12" fmla="*/ 33188430 w 2156"/>
                    <a:gd name="T13" fmla="*/ 6862382 h 450"/>
                    <a:gd name="T14" fmla="*/ 30984509 w 2156"/>
                    <a:gd name="T15" fmla="*/ 10228982 h 450"/>
                    <a:gd name="T16" fmla="*/ 29817918 w 2156"/>
                    <a:gd name="T17" fmla="*/ 13724763 h 450"/>
                    <a:gd name="T18" fmla="*/ 29817918 w 2156"/>
                    <a:gd name="T19" fmla="*/ 13724763 h 450"/>
                    <a:gd name="T20" fmla="*/ 29817918 w 2156"/>
                    <a:gd name="T21" fmla="*/ 16055404 h 450"/>
                    <a:gd name="T22" fmla="*/ 30984509 w 2156"/>
                    <a:gd name="T23" fmla="*/ 18256864 h 450"/>
                    <a:gd name="T24" fmla="*/ 35521971 w 2156"/>
                    <a:gd name="T25" fmla="*/ 21752645 h 450"/>
                    <a:gd name="T26" fmla="*/ 35521971 w 2156"/>
                    <a:gd name="T27" fmla="*/ 21752645 h 450"/>
                    <a:gd name="T28" fmla="*/ 44726517 w 2156"/>
                    <a:gd name="T29" fmla="*/ 25119245 h 450"/>
                    <a:gd name="T30" fmla="*/ 53931423 w 2156"/>
                    <a:gd name="T31" fmla="*/ 27449886 h 450"/>
                    <a:gd name="T32" fmla="*/ 53931423 w 2156"/>
                    <a:gd name="T33" fmla="*/ 27449886 h 450"/>
                    <a:gd name="T34" fmla="*/ 80248489 w 2156"/>
                    <a:gd name="T35" fmla="*/ 29780526 h 450"/>
                    <a:gd name="T36" fmla="*/ 105399323 w 2156"/>
                    <a:gd name="T37" fmla="*/ 30816127 h 450"/>
                    <a:gd name="T38" fmla="*/ 130679419 w 2156"/>
                    <a:gd name="T39" fmla="*/ 30816127 h 450"/>
                    <a:gd name="T40" fmla="*/ 156867223 w 2156"/>
                    <a:gd name="T41" fmla="*/ 30816127 h 450"/>
                    <a:gd name="T42" fmla="*/ 156867223 w 2156"/>
                    <a:gd name="T43" fmla="*/ 30816127 h 450"/>
                    <a:gd name="T44" fmla="*/ 179814137 w 2156"/>
                    <a:gd name="T45" fmla="*/ 28615026 h 450"/>
                    <a:gd name="T46" fmla="*/ 203798021 w 2156"/>
                    <a:gd name="T47" fmla="*/ 26284386 h 450"/>
                    <a:gd name="T48" fmla="*/ 249691129 w 2156"/>
                    <a:gd name="T49" fmla="*/ 18256864 h 450"/>
                    <a:gd name="T50" fmla="*/ 249691129 w 2156"/>
                    <a:gd name="T51" fmla="*/ 18256864 h 450"/>
                    <a:gd name="T52" fmla="*/ 256562493 w 2156"/>
                    <a:gd name="T53" fmla="*/ 23953745 h 450"/>
                    <a:gd name="T54" fmla="*/ 263433498 w 2156"/>
                    <a:gd name="T55" fmla="*/ 28615026 h 450"/>
                    <a:gd name="T56" fmla="*/ 279379426 w 2156"/>
                    <a:gd name="T57" fmla="*/ 36642908 h 450"/>
                    <a:gd name="T58" fmla="*/ 279379426 w 2156"/>
                    <a:gd name="T59" fmla="*/ 36642908 h 450"/>
                    <a:gd name="T60" fmla="*/ 250728459 w 2156"/>
                    <a:gd name="T61" fmla="*/ 43505289 h 450"/>
                    <a:gd name="T62" fmla="*/ 222207113 w 2156"/>
                    <a:gd name="T63" fmla="*/ 49072991 h 450"/>
                    <a:gd name="T64" fmla="*/ 193556146 w 2156"/>
                    <a:gd name="T65" fmla="*/ 53604732 h 450"/>
                    <a:gd name="T66" fmla="*/ 164905178 w 2156"/>
                    <a:gd name="T67" fmla="*/ 56971332 h 450"/>
                    <a:gd name="T68" fmla="*/ 164905178 w 2156"/>
                    <a:gd name="T69" fmla="*/ 56971332 h 450"/>
                    <a:gd name="T70" fmla="*/ 137550423 w 2156"/>
                    <a:gd name="T71" fmla="*/ 58136473 h 450"/>
                    <a:gd name="T72" fmla="*/ 110066407 w 2156"/>
                    <a:gd name="T73" fmla="*/ 58136473 h 450"/>
                    <a:gd name="T74" fmla="*/ 82452409 w 2156"/>
                    <a:gd name="T75" fmla="*/ 55935372 h 450"/>
                    <a:gd name="T76" fmla="*/ 54968393 w 2156"/>
                    <a:gd name="T77" fmla="*/ 52439591 h 450"/>
                    <a:gd name="T78" fmla="*/ 54968393 w 2156"/>
                    <a:gd name="T79" fmla="*/ 52439591 h 450"/>
                    <a:gd name="T80" fmla="*/ 34355381 w 2156"/>
                    <a:gd name="T81" fmla="*/ 47907490 h 450"/>
                    <a:gd name="T82" fmla="*/ 24113505 w 2156"/>
                    <a:gd name="T83" fmla="*/ 45706390 h 450"/>
                    <a:gd name="T84" fmla="*/ 13742008 w 2156"/>
                    <a:gd name="T85" fmla="*/ 41174649 h 450"/>
                    <a:gd name="T86" fmla="*/ 13742008 w 2156"/>
                    <a:gd name="T87" fmla="*/ 41174649 h 450"/>
                    <a:gd name="T88" fmla="*/ 5704413 w 2156"/>
                    <a:gd name="T89" fmla="*/ 35477408 h 450"/>
                    <a:gd name="T90" fmla="*/ 2333542 w 2156"/>
                    <a:gd name="T91" fmla="*/ 31981627 h 450"/>
                    <a:gd name="T92" fmla="*/ 0 w 2156"/>
                    <a:gd name="T93" fmla="*/ 28615026 h 450"/>
                    <a:gd name="T94" fmla="*/ 0 w 2156"/>
                    <a:gd name="T95" fmla="*/ 28615026 h 450"/>
                    <a:gd name="T96" fmla="*/ 0 w 2156"/>
                    <a:gd name="T97" fmla="*/ 23953745 h 450"/>
                    <a:gd name="T98" fmla="*/ 2333542 w 2156"/>
                    <a:gd name="T99" fmla="*/ 20587504 h 450"/>
                    <a:gd name="T100" fmla="*/ 4667084 w 2156"/>
                    <a:gd name="T101" fmla="*/ 17091364 h 450"/>
                    <a:gd name="T102" fmla="*/ 6871004 w 2156"/>
                    <a:gd name="T103" fmla="*/ 14890263 h 4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156" h="450">
                      <a:moveTo>
                        <a:pt x="53" y="115"/>
                      </a:moveTo>
                      <a:lnTo>
                        <a:pt x="53" y="115"/>
                      </a:lnTo>
                      <a:lnTo>
                        <a:pt x="115" y="79"/>
                      </a:lnTo>
                      <a:lnTo>
                        <a:pt x="168" y="44"/>
                      </a:lnTo>
                      <a:lnTo>
                        <a:pt x="292" y="0"/>
                      </a:lnTo>
                      <a:lnTo>
                        <a:pt x="256" y="53"/>
                      </a:lnTo>
                      <a:lnTo>
                        <a:pt x="239" y="79"/>
                      </a:lnTo>
                      <a:lnTo>
                        <a:pt x="230" y="106"/>
                      </a:lnTo>
                      <a:lnTo>
                        <a:pt x="230" y="124"/>
                      </a:lnTo>
                      <a:lnTo>
                        <a:pt x="239" y="141"/>
                      </a:lnTo>
                      <a:lnTo>
                        <a:pt x="274" y="168"/>
                      </a:lnTo>
                      <a:lnTo>
                        <a:pt x="345" y="194"/>
                      </a:lnTo>
                      <a:lnTo>
                        <a:pt x="416" y="212"/>
                      </a:lnTo>
                      <a:lnTo>
                        <a:pt x="619" y="230"/>
                      </a:lnTo>
                      <a:lnTo>
                        <a:pt x="813" y="238"/>
                      </a:lnTo>
                      <a:lnTo>
                        <a:pt x="1008" y="238"/>
                      </a:lnTo>
                      <a:lnTo>
                        <a:pt x="1210" y="238"/>
                      </a:lnTo>
                      <a:lnTo>
                        <a:pt x="1387" y="221"/>
                      </a:lnTo>
                      <a:lnTo>
                        <a:pt x="1572" y="203"/>
                      </a:lnTo>
                      <a:lnTo>
                        <a:pt x="1926" y="141"/>
                      </a:lnTo>
                      <a:lnTo>
                        <a:pt x="1979" y="185"/>
                      </a:lnTo>
                      <a:lnTo>
                        <a:pt x="2032" y="221"/>
                      </a:lnTo>
                      <a:lnTo>
                        <a:pt x="2155" y="283"/>
                      </a:lnTo>
                      <a:lnTo>
                        <a:pt x="1934" y="336"/>
                      </a:lnTo>
                      <a:lnTo>
                        <a:pt x="1714" y="379"/>
                      </a:lnTo>
                      <a:lnTo>
                        <a:pt x="1493" y="414"/>
                      </a:lnTo>
                      <a:lnTo>
                        <a:pt x="1272" y="440"/>
                      </a:lnTo>
                      <a:lnTo>
                        <a:pt x="1061" y="449"/>
                      </a:lnTo>
                      <a:lnTo>
                        <a:pt x="849" y="449"/>
                      </a:lnTo>
                      <a:lnTo>
                        <a:pt x="636" y="432"/>
                      </a:lnTo>
                      <a:lnTo>
                        <a:pt x="424" y="405"/>
                      </a:lnTo>
                      <a:lnTo>
                        <a:pt x="265" y="370"/>
                      </a:lnTo>
                      <a:lnTo>
                        <a:pt x="186" y="353"/>
                      </a:lnTo>
                      <a:lnTo>
                        <a:pt x="106" y="318"/>
                      </a:lnTo>
                      <a:lnTo>
                        <a:pt x="44" y="274"/>
                      </a:lnTo>
                      <a:lnTo>
                        <a:pt x="18" y="247"/>
                      </a:lnTo>
                      <a:lnTo>
                        <a:pt x="0" y="221"/>
                      </a:lnTo>
                      <a:lnTo>
                        <a:pt x="0" y="185"/>
                      </a:lnTo>
                      <a:lnTo>
                        <a:pt x="18" y="159"/>
                      </a:lnTo>
                      <a:lnTo>
                        <a:pt x="36" y="132"/>
                      </a:lnTo>
                      <a:lnTo>
                        <a:pt x="53" y="115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5" name="Freeform 6">
                  <a:extLst>
                    <a:ext uri="{FF2B5EF4-FFF2-40B4-BE49-F238E27FC236}">
                      <a16:creationId xmlns:a16="http://schemas.microsoft.com/office/drawing/2014/main" id="{B7966E4F-24B4-408E-8BD0-78AE1A506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113338" y="2997200"/>
                  <a:ext cx="681037" cy="165100"/>
                </a:xfrm>
                <a:custGeom>
                  <a:avLst/>
                  <a:gdLst>
                    <a:gd name="T0" fmla="*/ 5706881 w 1891"/>
                    <a:gd name="T1" fmla="*/ 12495558 h 460"/>
                    <a:gd name="T2" fmla="*/ 5706881 w 1891"/>
                    <a:gd name="T3" fmla="*/ 12495558 h 460"/>
                    <a:gd name="T4" fmla="*/ 12581357 w 1891"/>
                    <a:gd name="T5" fmla="*/ 9146181 h 460"/>
                    <a:gd name="T6" fmla="*/ 19455833 w 1891"/>
                    <a:gd name="T7" fmla="*/ 5667955 h 460"/>
                    <a:gd name="T8" fmla="*/ 34372020 w 1891"/>
                    <a:gd name="T9" fmla="*/ 0 h 460"/>
                    <a:gd name="T10" fmla="*/ 34372020 w 1891"/>
                    <a:gd name="T11" fmla="*/ 0 h 460"/>
                    <a:gd name="T12" fmla="*/ 28664779 w 1891"/>
                    <a:gd name="T13" fmla="*/ 5667955 h 460"/>
                    <a:gd name="T14" fmla="*/ 27497544 w 1891"/>
                    <a:gd name="T15" fmla="*/ 9146181 h 460"/>
                    <a:gd name="T16" fmla="*/ 27497544 w 1891"/>
                    <a:gd name="T17" fmla="*/ 12495558 h 460"/>
                    <a:gd name="T18" fmla="*/ 27497544 w 1891"/>
                    <a:gd name="T19" fmla="*/ 12495558 h 460"/>
                    <a:gd name="T20" fmla="*/ 32166843 w 1891"/>
                    <a:gd name="T21" fmla="*/ 15973425 h 460"/>
                    <a:gd name="T22" fmla="*/ 36706490 w 1891"/>
                    <a:gd name="T23" fmla="*/ 18163512 h 460"/>
                    <a:gd name="T24" fmla="*/ 48120612 w 1891"/>
                    <a:gd name="T25" fmla="*/ 20482091 h 460"/>
                    <a:gd name="T26" fmla="*/ 48120612 w 1891"/>
                    <a:gd name="T27" fmla="*/ 20482091 h 460"/>
                    <a:gd name="T28" fmla="*/ 71078510 w 1891"/>
                    <a:gd name="T29" fmla="*/ 22801028 h 460"/>
                    <a:gd name="T30" fmla="*/ 94036408 w 1891"/>
                    <a:gd name="T31" fmla="*/ 24990756 h 460"/>
                    <a:gd name="T32" fmla="*/ 115827071 w 1891"/>
                    <a:gd name="T33" fmla="*/ 24990756 h 460"/>
                    <a:gd name="T34" fmla="*/ 138525303 w 1891"/>
                    <a:gd name="T35" fmla="*/ 23960317 h 460"/>
                    <a:gd name="T36" fmla="*/ 138525303 w 1891"/>
                    <a:gd name="T37" fmla="*/ 23960317 h 460"/>
                    <a:gd name="T38" fmla="*/ 155776319 w 1891"/>
                    <a:gd name="T39" fmla="*/ 22801028 h 460"/>
                    <a:gd name="T40" fmla="*/ 171859741 w 1891"/>
                    <a:gd name="T41" fmla="*/ 20482091 h 460"/>
                    <a:gd name="T42" fmla="*/ 205064526 w 1891"/>
                    <a:gd name="T43" fmla="*/ 14814136 h 460"/>
                    <a:gd name="T44" fmla="*/ 205064526 w 1891"/>
                    <a:gd name="T45" fmla="*/ 14814136 h 460"/>
                    <a:gd name="T46" fmla="*/ 224520360 w 1891"/>
                    <a:gd name="T47" fmla="*/ 24990756 h 460"/>
                    <a:gd name="T48" fmla="*/ 245143428 w 1891"/>
                    <a:gd name="T49" fmla="*/ 34136937 h 460"/>
                    <a:gd name="T50" fmla="*/ 245143428 w 1891"/>
                    <a:gd name="T51" fmla="*/ 34136937 h 460"/>
                    <a:gd name="T52" fmla="*/ 229060006 w 1891"/>
                    <a:gd name="T53" fmla="*/ 40964181 h 460"/>
                    <a:gd name="T54" fmla="*/ 213106237 w 1891"/>
                    <a:gd name="T55" fmla="*/ 46632495 h 460"/>
                    <a:gd name="T56" fmla="*/ 195855221 w 1891"/>
                    <a:gd name="T57" fmla="*/ 50110362 h 460"/>
                    <a:gd name="T58" fmla="*/ 178734217 w 1891"/>
                    <a:gd name="T59" fmla="*/ 53459739 h 460"/>
                    <a:gd name="T60" fmla="*/ 178734217 w 1891"/>
                    <a:gd name="T61" fmla="*/ 53459739 h 460"/>
                    <a:gd name="T62" fmla="*/ 151236673 w 1891"/>
                    <a:gd name="T63" fmla="*/ 57968405 h 460"/>
                    <a:gd name="T64" fmla="*/ 121533952 w 1891"/>
                    <a:gd name="T65" fmla="*/ 59127694 h 460"/>
                    <a:gd name="T66" fmla="*/ 92869173 w 1891"/>
                    <a:gd name="T67" fmla="*/ 59127694 h 460"/>
                    <a:gd name="T68" fmla="*/ 64204394 w 1891"/>
                    <a:gd name="T69" fmla="*/ 55778317 h 460"/>
                    <a:gd name="T70" fmla="*/ 64204394 w 1891"/>
                    <a:gd name="T71" fmla="*/ 55778317 h 460"/>
                    <a:gd name="T72" fmla="*/ 51622677 w 1891"/>
                    <a:gd name="T73" fmla="*/ 53459739 h 460"/>
                    <a:gd name="T74" fmla="*/ 39041319 w 1891"/>
                    <a:gd name="T75" fmla="*/ 50110362 h 460"/>
                    <a:gd name="T76" fmla="*/ 26330309 w 1891"/>
                    <a:gd name="T77" fmla="*/ 45472847 h 460"/>
                    <a:gd name="T78" fmla="*/ 14916187 w 1891"/>
                    <a:gd name="T79" fmla="*/ 40964181 h 460"/>
                    <a:gd name="T80" fmla="*/ 14916187 w 1891"/>
                    <a:gd name="T81" fmla="*/ 40964181 h 460"/>
                    <a:gd name="T82" fmla="*/ 6874476 w 1891"/>
                    <a:gd name="T83" fmla="*/ 35296227 h 460"/>
                    <a:gd name="T84" fmla="*/ 3502064 w 1891"/>
                    <a:gd name="T85" fmla="*/ 30787561 h 460"/>
                    <a:gd name="T86" fmla="*/ 1167235 w 1891"/>
                    <a:gd name="T87" fmla="*/ 26150045 h 460"/>
                    <a:gd name="T88" fmla="*/ 1167235 w 1891"/>
                    <a:gd name="T89" fmla="*/ 26150045 h 460"/>
                    <a:gd name="T90" fmla="*/ 0 w 1891"/>
                    <a:gd name="T91" fmla="*/ 22801028 h 460"/>
                    <a:gd name="T92" fmla="*/ 1167235 w 1891"/>
                    <a:gd name="T93" fmla="*/ 19322802 h 460"/>
                    <a:gd name="T94" fmla="*/ 3502064 w 1891"/>
                    <a:gd name="T95" fmla="*/ 15973425 h 460"/>
                    <a:gd name="T96" fmla="*/ 5706881 w 1891"/>
                    <a:gd name="T97" fmla="*/ 12495558 h 46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91" h="460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97" y="71"/>
                      </a:lnTo>
                      <a:lnTo>
                        <a:pt x="150" y="44"/>
                      </a:lnTo>
                      <a:lnTo>
                        <a:pt x="265" y="0"/>
                      </a:lnTo>
                      <a:lnTo>
                        <a:pt x="221" y="44"/>
                      </a:lnTo>
                      <a:lnTo>
                        <a:pt x="212" y="71"/>
                      </a:lnTo>
                      <a:lnTo>
                        <a:pt x="212" y="97"/>
                      </a:lnTo>
                      <a:lnTo>
                        <a:pt x="248" y="124"/>
                      </a:lnTo>
                      <a:lnTo>
                        <a:pt x="283" y="141"/>
                      </a:lnTo>
                      <a:lnTo>
                        <a:pt x="371" y="159"/>
                      </a:lnTo>
                      <a:lnTo>
                        <a:pt x="548" y="177"/>
                      </a:lnTo>
                      <a:lnTo>
                        <a:pt x="725" y="194"/>
                      </a:lnTo>
                      <a:lnTo>
                        <a:pt x="893" y="194"/>
                      </a:lnTo>
                      <a:lnTo>
                        <a:pt x="1068" y="186"/>
                      </a:lnTo>
                      <a:lnTo>
                        <a:pt x="1201" y="177"/>
                      </a:lnTo>
                      <a:lnTo>
                        <a:pt x="1325" y="159"/>
                      </a:lnTo>
                      <a:lnTo>
                        <a:pt x="1581" y="115"/>
                      </a:lnTo>
                      <a:lnTo>
                        <a:pt x="1731" y="194"/>
                      </a:lnTo>
                      <a:lnTo>
                        <a:pt x="1890" y="265"/>
                      </a:lnTo>
                      <a:lnTo>
                        <a:pt x="1766" y="318"/>
                      </a:lnTo>
                      <a:lnTo>
                        <a:pt x="1643" y="362"/>
                      </a:lnTo>
                      <a:lnTo>
                        <a:pt x="1510" y="389"/>
                      </a:lnTo>
                      <a:lnTo>
                        <a:pt x="1378" y="415"/>
                      </a:lnTo>
                      <a:lnTo>
                        <a:pt x="1166" y="450"/>
                      </a:lnTo>
                      <a:lnTo>
                        <a:pt x="937" y="459"/>
                      </a:lnTo>
                      <a:lnTo>
                        <a:pt x="716" y="459"/>
                      </a:lnTo>
                      <a:lnTo>
                        <a:pt x="495" y="433"/>
                      </a:lnTo>
                      <a:lnTo>
                        <a:pt x="398" y="415"/>
                      </a:lnTo>
                      <a:lnTo>
                        <a:pt x="301" y="389"/>
                      </a:lnTo>
                      <a:lnTo>
                        <a:pt x="203" y="353"/>
                      </a:lnTo>
                      <a:lnTo>
                        <a:pt x="115" y="318"/>
                      </a:lnTo>
                      <a:lnTo>
                        <a:pt x="53" y="274"/>
                      </a:lnTo>
                      <a:lnTo>
                        <a:pt x="27" y="239"/>
                      </a:lnTo>
                      <a:lnTo>
                        <a:pt x="9" y="203"/>
                      </a:lnTo>
                      <a:lnTo>
                        <a:pt x="0" y="177"/>
                      </a:lnTo>
                      <a:lnTo>
                        <a:pt x="9" y="150"/>
                      </a:lnTo>
                      <a:lnTo>
                        <a:pt x="27" y="124"/>
                      </a:lnTo>
                      <a:lnTo>
                        <a:pt x="44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6" name="Freeform 7">
                  <a:extLst>
                    <a:ext uri="{FF2B5EF4-FFF2-40B4-BE49-F238E27FC236}">
                      <a16:creationId xmlns:a16="http://schemas.microsoft.com/office/drawing/2014/main" id="{B91B3FB7-6ED6-478E-B6AB-32B57049F6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730750" y="3143250"/>
                  <a:ext cx="1400175" cy="212725"/>
                </a:xfrm>
                <a:custGeom>
                  <a:avLst/>
                  <a:gdLst>
                    <a:gd name="T0" fmla="*/ 45781185 w 3888"/>
                    <a:gd name="T1" fmla="*/ 10294742 h 593"/>
                    <a:gd name="T2" fmla="*/ 69903953 w 3888"/>
                    <a:gd name="T3" fmla="*/ 3474628 h 593"/>
                    <a:gd name="T4" fmla="*/ 95063888 w 3888"/>
                    <a:gd name="T5" fmla="*/ 0 h 593"/>
                    <a:gd name="T6" fmla="*/ 105439516 w 3888"/>
                    <a:gd name="T7" fmla="*/ 0 h 593"/>
                    <a:gd name="T8" fmla="*/ 115685138 w 3888"/>
                    <a:gd name="T9" fmla="*/ 3474628 h 593"/>
                    <a:gd name="T10" fmla="*/ 99732938 w 3888"/>
                    <a:gd name="T11" fmla="*/ 5662144 h 593"/>
                    <a:gd name="T12" fmla="*/ 69903953 w 3888"/>
                    <a:gd name="T13" fmla="*/ 13640587 h 593"/>
                    <a:gd name="T14" fmla="*/ 56156453 w 3888"/>
                    <a:gd name="T15" fmla="*/ 19302731 h 593"/>
                    <a:gd name="T16" fmla="*/ 46948358 w 3888"/>
                    <a:gd name="T17" fmla="*/ 26123204 h 593"/>
                    <a:gd name="T18" fmla="*/ 45781185 w 3888"/>
                    <a:gd name="T19" fmla="*/ 28439503 h 593"/>
                    <a:gd name="T20" fmla="*/ 49282703 w 3888"/>
                    <a:gd name="T21" fmla="*/ 35259617 h 593"/>
                    <a:gd name="T22" fmla="*/ 56156453 w 3888"/>
                    <a:gd name="T23" fmla="*/ 37575916 h 593"/>
                    <a:gd name="T24" fmla="*/ 95063888 w 3888"/>
                    <a:gd name="T25" fmla="*/ 47742234 h 593"/>
                    <a:gd name="T26" fmla="*/ 136306028 w 3888"/>
                    <a:gd name="T27" fmla="*/ 53404378 h 593"/>
                    <a:gd name="T28" fmla="*/ 166135013 w 3888"/>
                    <a:gd name="T29" fmla="*/ 55720677 h 593"/>
                    <a:gd name="T30" fmla="*/ 226830871 w 3888"/>
                    <a:gd name="T31" fmla="*/ 56878647 h 593"/>
                    <a:gd name="T32" fmla="*/ 316188181 w 3888"/>
                    <a:gd name="T33" fmla="*/ 55720677 h 593"/>
                    <a:gd name="T34" fmla="*/ 376884039 w 3888"/>
                    <a:gd name="T35" fmla="*/ 51216503 h 593"/>
                    <a:gd name="T36" fmla="*/ 444453286 w 3888"/>
                    <a:gd name="T37" fmla="*/ 40921761 h 593"/>
                    <a:gd name="T38" fmla="*/ 467408882 w 3888"/>
                    <a:gd name="T39" fmla="*/ 36417946 h 593"/>
                    <a:gd name="T40" fmla="*/ 488029772 w 3888"/>
                    <a:gd name="T41" fmla="*/ 27281174 h 593"/>
                    <a:gd name="T42" fmla="*/ 492569177 w 3888"/>
                    <a:gd name="T43" fmla="*/ 21619030 h 593"/>
                    <a:gd name="T44" fmla="*/ 494903522 w 3888"/>
                    <a:gd name="T45" fmla="*/ 13640587 h 593"/>
                    <a:gd name="T46" fmla="*/ 490364117 w 3888"/>
                    <a:gd name="T47" fmla="*/ 5662144 h 593"/>
                    <a:gd name="T48" fmla="*/ 494903522 w 3888"/>
                    <a:gd name="T49" fmla="*/ 9136772 h 593"/>
                    <a:gd name="T50" fmla="*/ 502944445 w 3888"/>
                    <a:gd name="T51" fmla="*/ 15956886 h 593"/>
                    <a:gd name="T52" fmla="*/ 504111617 w 3888"/>
                    <a:gd name="T53" fmla="*/ 21619030 h 593"/>
                    <a:gd name="T54" fmla="*/ 500609739 w 3888"/>
                    <a:gd name="T55" fmla="*/ 27281174 h 593"/>
                    <a:gd name="T56" fmla="*/ 491531650 w 3888"/>
                    <a:gd name="T57" fmla="*/ 35259617 h 593"/>
                    <a:gd name="T58" fmla="*/ 485695427 w 3888"/>
                    <a:gd name="T59" fmla="*/ 38734245 h 593"/>
                    <a:gd name="T60" fmla="*/ 450289510 w 3888"/>
                    <a:gd name="T61" fmla="*/ 52246049 h 593"/>
                    <a:gd name="T62" fmla="*/ 413586774 w 3888"/>
                    <a:gd name="T63" fmla="*/ 61382821 h 593"/>
                    <a:gd name="T64" fmla="*/ 386092134 w 3888"/>
                    <a:gd name="T65" fmla="*/ 65886636 h 593"/>
                    <a:gd name="T66" fmla="*/ 332140381 w 3888"/>
                    <a:gd name="T67" fmla="*/ 72707109 h 593"/>
                    <a:gd name="T68" fmla="*/ 277151100 w 3888"/>
                    <a:gd name="T69" fmla="*/ 76181378 h 593"/>
                    <a:gd name="T70" fmla="*/ 194796826 w 3888"/>
                    <a:gd name="T71" fmla="*/ 76181378 h 593"/>
                    <a:gd name="T72" fmla="*/ 153555046 w 3888"/>
                    <a:gd name="T73" fmla="*/ 73865079 h 593"/>
                    <a:gd name="T74" fmla="*/ 71071126 w 3888"/>
                    <a:gd name="T75" fmla="*/ 65886636 h 593"/>
                    <a:gd name="T76" fmla="*/ 29699340 w 3888"/>
                    <a:gd name="T77" fmla="*/ 59066522 h 593"/>
                    <a:gd name="T78" fmla="*/ 8040923 w 3888"/>
                    <a:gd name="T79" fmla="*/ 52246049 h 593"/>
                    <a:gd name="T80" fmla="*/ 2204699 w 3888"/>
                    <a:gd name="T81" fmla="*/ 47742234 h 593"/>
                    <a:gd name="T82" fmla="*/ 0 w 3888"/>
                    <a:gd name="T83" fmla="*/ 43238060 h 593"/>
                    <a:gd name="T84" fmla="*/ 2204699 w 3888"/>
                    <a:gd name="T85" fmla="*/ 35259617 h 593"/>
                    <a:gd name="T86" fmla="*/ 5706577 w 3888"/>
                    <a:gd name="T87" fmla="*/ 30755802 h 593"/>
                    <a:gd name="T88" fmla="*/ 23993122 w 3888"/>
                    <a:gd name="T89" fmla="*/ 19302731 h 593"/>
                    <a:gd name="T90" fmla="*/ 45781185 w 3888"/>
                    <a:gd name="T91" fmla="*/ 10294742 h 59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888" h="593">
                      <a:moveTo>
                        <a:pt x="353" y="80"/>
                      </a:moveTo>
                      <a:lnTo>
                        <a:pt x="353" y="80"/>
                      </a:lnTo>
                      <a:lnTo>
                        <a:pt x="442" y="53"/>
                      </a:lnTo>
                      <a:lnTo>
                        <a:pt x="539" y="27"/>
                      </a:lnTo>
                      <a:lnTo>
                        <a:pt x="636" y="9"/>
                      </a:lnTo>
                      <a:lnTo>
                        <a:pt x="733" y="0"/>
                      </a:lnTo>
                      <a:lnTo>
                        <a:pt x="813" y="0"/>
                      </a:lnTo>
                      <a:lnTo>
                        <a:pt x="857" y="9"/>
                      </a:lnTo>
                      <a:lnTo>
                        <a:pt x="892" y="27"/>
                      </a:lnTo>
                      <a:lnTo>
                        <a:pt x="769" y="44"/>
                      </a:lnTo>
                      <a:lnTo>
                        <a:pt x="654" y="62"/>
                      </a:lnTo>
                      <a:lnTo>
                        <a:pt x="539" y="106"/>
                      </a:lnTo>
                      <a:lnTo>
                        <a:pt x="433" y="150"/>
                      </a:lnTo>
                      <a:lnTo>
                        <a:pt x="389" y="177"/>
                      </a:lnTo>
                      <a:lnTo>
                        <a:pt x="362" y="203"/>
                      </a:lnTo>
                      <a:lnTo>
                        <a:pt x="353" y="221"/>
                      </a:lnTo>
                      <a:lnTo>
                        <a:pt x="362" y="256"/>
                      </a:lnTo>
                      <a:lnTo>
                        <a:pt x="380" y="274"/>
                      </a:lnTo>
                      <a:lnTo>
                        <a:pt x="433" y="292"/>
                      </a:lnTo>
                      <a:lnTo>
                        <a:pt x="583" y="345"/>
                      </a:lnTo>
                      <a:lnTo>
                        <a:pt x="733" y="371"/>
                      </a:lnTo>
                      <a:lnTo>
                        <a:pt x="892" y="398"/>
                      </a:lnTo>
                      <a:lnTo>
                        <a:pt x="1051" y="415"/>
                      </a:lnTo>
                      <a:lnTo>
                        <a:pt x="1281" y="433"/>
                      </a:lnTo>
                      <a:lnTo>
                        <a:pt x="1511" y="442"/>
                      </a:lnTo>
                      <a:lnTo>
                        <a:pt x="1749" y="442"/>
                      </a:lnTo>
                      <a:lnTo>
                        <a:pt x="1979" y="442"/>
                      </a:lnTo>
                      <a:lnTo>
                        <a:pt x="2438" y="433"/>
                      </a:lnTo>
                      <a:lnTo>
                        <a:pt x="2906" y="398"/>
                      </a:lnTo>
                      <a:lnTo>
                        <a:pt x="3259" y="354"/>
                      </a:lnTo>
                      <a:lnTo>
                        <a:pt x="3427" y="318"/>
                      </a:lnTo>
                      <a:lnTo>
                        <a:pt x="3604" y="283"/>
                      </a:lnTo>
                      <a:lnTo>
                        <a:pt x="3710" y="239"/>
                      </a:lnTo>
                      <a:lnTo>
                        <a:pt x="3763" y="212"/>
                      </a:lnTo>
                      <a:lnTo>
                        <a:pt x="3798" y="168"/>
                      </a:lnTo>
                      <a:lnTo>
                        <a:pt x="3816" y="133"/>
                      </a:lnTo>
                      <a:lnTo>
                        <a:pt x="3816" y="106"/>
                      </a:lnTo>
                      <a:lnTo>
                        <a:pt x="3798" y="71"/>
                      </a:lnTo>
                      <a:lnTo>
                        <a:pt x="3781" y="44"/>
                      </a:lnTo>
                      <a:lnTo>
                        <a:pt x="3816" y="71"/>
                      </a:lnTo>
                      <a:lnTo>
                        <a:pt x="3852" y="97"/>
                      </a:lnTo>
                      <a:lnTo>
                        <a:pt x="3878" y="124"/>
                      </a:lnTo>
                      <a:lnTo>
                        <a:pt x="3887" y="150"/>
                      </a:lnTo>
                      <a:lnTo>
                        <a:pt x="3887" y="168"/>
                      </a:lnTo>
                      <a:lnTo>
                        <a:pt x="3860" y="212"/>
                      </a:lnTo>
                      <a:lnTo>
                        <a:pt x="3825" y="248"/>
                      </a:lnTo>
                      <a:lnTo>
                        <a:pt x="3790" y="274"/>
                      </a:lnTo>
                      <a:lnTo>
                        <a:pt x="3745" y="301"/>
                      </a:lnTo>
                      <a:lnTo>
                        <a:pt x="3613" y="362"/>
                      </a:lnTo>
                      <a:lnTo>
                        <a:pt x="3472" y="406"/>
                      </a:lnTo>
                      <a:lnTo>
                        <a:pt x="3330" y="442"/>
                      </a:lnTo>
                      <a:lnTo>
                        <a:pt x="3189" y="477"/>
                      </a:lnTo>
                      <a:lnTo>
                        <a:pt x="2977" y="512"/>
                      </a:lnTo>
                      <a:lnTo>
                        <a:pt x="2773" y="539"/>
                      </a:lnTo>
                      <a:lnTo>
                        <a:pt x="2561" y="565"/>
                      </a:lnTo>
                      <a:lnTo>
                        <a:pt x="2349" y="583"/>
                      </a:lnTo>
                      <a:lnTo>
                        <a:pt x="2137" y="592"/>
                      </a:lnTo>
                      <a:lnTo>
                        <a:pt x="1926" y="592"/>
                      </a:lnTo>
                      <a:lnTo>
                        <a:pt x="1502" y="592"/>
                      </a:lnTo>
                      <a:lnTo>
                        <a:pt x="1184" y="574"/>
                      </a:lnTo>
                      <a:lnTo>
                        <a:pt x="866" y="548"/>
                      </a:lnTo>
                      <a:lnTo>
                        <a:pt x="548" y="512"/>
                      </a:lnTo>
                      <a:lnTo>
                        <a:pt x="229" y="459"/>
                      </a:lnTo>
                      <a:lnTo>
                        <a:pt x="115" y="433"/>
                      </a:lnTo>
                      <a:lnTo>
                        <a:pt x="62" y="406"/>
                      </a:lnTo>
                      <a:lnTo>
                        <a:pt x="17" y="371"/>
                      </a:lnTo>
                      <a:lnTo>
                        <a:pt x="9" y="354"/>
                      </a:lnTo>
                      <a:lnTo>
                        <a:pt x="0" y="336"/>
                      </a:lnTo>
                      <a:lnTo>
                        <a:pt x="0" y="301"/>
                      </a:lnTo>
                      <a:lnTo>
                        <a:pt x="17" y="274"/>
                      </a:lnTo>
                      <a:lnTo>
                        <a:pt x="44" y="239"/>
                      </a:lnTo>
                      <a:lnTo>
                        <a:pt x="115" y="186"/>
                      </a:lnTo>
                      <a:lnTo>
                        <a:pt x="185" y="150"/>
                      </a:lnTo>
                      <a:lnTo>
                        <a:pt x="265" y="115"/>
                      </a:lnTo>
                      <a:lnTo>
                        <a:pt x="353" y="80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7" name="Freeform 8">
                  <a:extLst>
                    <a:ext uri="{FF2B5EF4-FFF2-40B4-BE49-F238E27FC236}">
                      <a16:creationId xmlns:a16="http://schemas.microsoft.com/office/drawing/2014/main" id="{404E9B15-260E-4141-8A7C-521290B0E3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02213" y="3263900"/>
                  <a:ext cx="1217612" cy="190500"/>
                </a:xfrm>
                <a:custGeom>
                  <a:avLst/>
                  <a:gdLst>
                    <a:gd name="T0" fmla="*/ 387622319 w 3384"/>
                    <a:gd name="T1" fmla="*/ 27285627 h 531"/>
                    <a:gd name="T2" fmla="*/ 387622319 w 3384"/>
                    <a:gd name="T3" fmla="*/ 27285627 h 531"/>
                    <a:gd name="T4" fmla="*/ 401475534 w 3384"/>
                    <a:gd name="T5" fmla="*/ 22652280 h 531"/>
                    <a:gd name="T6" fmla="*/ 415198856 w 3384"/>
                    <a:gd name="T7" fmla="*/ 16989299 h 531"/>
                    <a:gd name="T8" fmla="*/ 426592019 w 3384"/>
                    <a:gd name="T9" fmla="*/ 10167893 h 531"/>
                    <a:gd name="T10" fmla="*/ 432288241 w 3384"/>
                    <a:gd name="T11" fmla="*/ 5662980 h 531"/>
                    <a:gd name="T12" fmla="*/ 437984823 w 3384"/>
                    <a:gd name="T13" fmla="*/ 0 h 531"/>
                    <a:gd name="T14" fmla="*/ 437984823 w 3384"/>
                    <a:gd name="T15" fmla="*/ 0 h 531"/>
                    <a:gd name="T16" fmla="*/ 436819744 w 3384"/>
                    <a:gd name="T17" fmla="*/ 5662980 h 531"/>
                    <a:gd name="T18" fmla="*/ 434618759 w 3384"/>
                    <a:gd name="T19" fmla="*/ 11326319 h 531"/>
                    <a:gd name="T20" fmla="*/ 431123162 w 3384"/>
                    <a:gd name="T21" fmla="*/ 15830873 h 531"/>
                    <a:gd name="T22" fmla="*/ 427757098 w 3384"/>
                    <a:gd name="T23" fmla="*/ 20464220 h 531"/>
                    <a:gd name="T24" fmla="*/ 418564919 w 3384"/>
                    <a:gd name="T25" fmla="*/ 27285627 h 531"/>
                    <a:gd name="T26" fmla="*/ 409372740 w 3384"/>
                    <a:gd name="T27" fmla="*/ 32948966 h 531"/>
                    <a:gd name="T28" fmla="*/ 409372740 w 3384"/>
                    <a:gd name="T29" fmla="*/ 32948966 h 531"/>
                    <a:gd name="T30" fmla="*/ 389952837 w 3384"/>
                    <a:gd name="T31" fmla="*/ 42087226 h 531"/>
                    <a:gd name="T32" fmla="*/ 370532933 w 3384"/>
                    <a:gd name="T33" fmla="*/ 47750206 h 531"/>
                    <a:gd name="T34" fmla="*/ 348782511 w 3384"/>
                    <a:gd name="T35" fmla="*/ 53413186 h 531"/>
                    <a:gd name="T36" fmla="*/ 328197528 w 3384"/>
                    <a:gd name="T37" fmla="*/ 56759672 h 531"/>
                    <a:gd name="T38" fmla="*/ 328197528 w 3384"/>
                    <a:gd name="T39" fmla="*/ 56759672 h 531"/>
                    <a:gd name="T40" fmla="*/ 283531605 w 3384"/>
                    <a:gd name="T41" fmla="*/ 62422653 h 531"/>
                    <a:gd name="T42" fmla="*/ 238994855 w 3384"/>
                    <a:gd name="T43" fmla="*/ 65897932 h 531"/>
                    <a:gd name="T44" fmla="*/ 194328932 w 3384"/>
                    <a:gd name="T45" fmla="*/ 68214427 h 531"/>
                    <a:gd name="T46" fmla="*/ 149792542 w 3384"/>
                    <a:gd name="T47" fmla="*/ 67056000 h 531"/>
                    <a:gd name="T48" fmla="*/ 149792542 w 3384"/>
                    <a:gd name="T49" fmla="*/ 67056000 h 531"/>
                    <a:gd name="T50" fmla="*/ 118979475 w 3384"/>
                    <a:gd name="T51" fmla="*/ 65897932 h 531"/>
                    <a:gd name="T52" fmla="*/ 88037234 w 3384"/>
                    <a:gd name="T53" fmla="*/ 64739506 h 531"/>
                    <a:gd name="T54" fmla="*/ 58389245 w 3384"/>
                    <a:gd name="T55" fmla="*/ 61393020 h 531"/>
                    <a:gd name="T56" fmla="*/ 27447004 w 3384"/>
                    <a:gd name="T57" fmla="*/ 56759672 h 531"/>
                    <a:gd name="T58" fmla="*/ 27447004 w 3384"/>
                    <a:gd name="T59" fmla="*/ 56759672 h 531"/>
                    <a:gd name="T60" fmla="*/ 13723322 w 3384"/>
                    <a:gd name="T61" fmla="*/ 52254760 h 531"/>
                    <a:gd name="T62" fmla="*/ 5696582 w 3384"/>
                    <a:gd name="T63" fmla="*/ 49938266 h 531"/>
                    <a:gd name="T64" fmla="*/ 0 w 3384"/>
                    <a:gd name="T65" fmla="*/ 46591780 h 531"/>
                    <a:gd name="T66" fmla="*/ 0 w 3384"/>
                    <a:gd name="T67" fmla="*/ 46591780 h 531"/>
                    <a:gd name="T68" fmla="*/ 26281565 w 3384"/>
                    <a:gd name="T69" fmla="*/ 49938266 h 531"/>
                    <a:gd name="T70" fmla="*/ 53728569 w 3384"/>
                    <a:gd name="T71" fmla="*/ 53413186 h 531"/>
                    <a:gd name="T72" fmla="*/ 81175573 w 3384"/>
                    <a:gd name="T73" fmla="*/ 54571613 h 531"/>
                    <a:gd name="T74" fmla="*/ 107457138 w 3384"/>
                    <a:gd name="T75" fmla="*/ 55601246 h 531"/>
                    <a:gd name="T76" fmla="*/ 107457138 w 3384"/>
                    <a:gd name="T77" fmla="*/ 55601246 h 531"/>
                    <a:gd name="T78" fmla="*/ 152123060 w 3384"/>
                    <a:gd name="T79" fmla="*/ 56759672 h 531"/>
                    <a:gd name="T80" fmla="*/ 196659450 w 3384"/>
                    <a:gd name="T81" fmla="*/ 55601246 h 531"/>
                    <a:gd name="T82" fmla="*/ 241195840 w 3384"/>
                    <a:gd name="T83" fmla="*/ 52254760 h 531"/>
                    <a:gd name="T84" fmla="*/ 285861763 w 3384"/>
                    <a:gd name="T85" fmla="*/ 47750206 h 531"/>
                    <a:gd name="T86" fmla="*/ 285861763 w 3384"/>
                    <a:gd name="T87" fmla="*/ 47750206 h 531"/>
                    <a:gd name="T88" fmla="*/ 312143688 w 3384"/>
                    <a:gd name="T89" fmla="*/ 44274927 h 531"/>
                    <a:gd name="T90" fmla="*/ 337389347 w 3384"/>
                    <a:gd name="T91" fmla="*/ 39770373 h 531"/>
                    <a:gd name="T92" fmla="*/ 362505833 w 3384"/>
                    <a:gd name="T93" fmla="*/ 34107393 h 531"/>
                    <a:gd name="T94" fmla="*/ 387622319 w 3384"/>
                    <a:gd name="T95" fmla="*/ 27285627 h 53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384" h="531">
                      <a:moveTo>
                        <a:pt x="2994" y="212"/>
                      </a:moveTo>
                      <a:lnTo>
                        <a:pt x="2994" y="212"/>
                      </a:lnTo>
                      <a:lnTo>
                        <a:pt x="3101" y="176"/>
                      </a:lnTo>
                      <a:lnTo>
                        <a:pt x="3207" y="132"/>
                      </a:lnTo>
                      <a:lnTo>
                        <a:pt x="3295" y="79"/>
                      </a:lnTo>
                      <a:lnTo>
                        <a:pt x="3339" y="44"/>
                      </a:lnTo>
                      <a:lnTo>
                        <a:pt x="3383" y="0"/>
                      </a:lnTo>
                      <a:lnTo>
                        <a:pt x="3374" y="44"/>
                      </a:lnTo>
                      <a:lnTo>
                        <a:pt x="3357" y="88"/>
                      </a:lnTo>
                      <a:lnTo>
                        <a:pt x="3330" y="123"/>
                      </a:lnTo>
                      <a:lnTo>
                        <a:pt x="3304" y="159"/>
                      </a:lnTo>
                      <a:lnTo>
                        <a:pt x="3233" y="212"/>
                      </a:lnTo>
                      <a:lnTo>
                        <a:pt x="3162" y="256"/>
                      </a:lnTo>
                      <a:lnTo>
                        <a:pt x="3012" y="327"/>
                      </a:lnTo>
                      <a:lnTo>
                        <a:pt x="2862" y="371"/>
                      </a:lnTo>
                      <a:lnTo>
                        <a:pt x="2694" y="415"/>
                      </a:lnTo>
                      <a:lnTo>
                        <a:pt x="2535" y="441"/>
                      </a:lnTo>
                      <a:lnTo>
                        <a:pt x="2190" y="485"/>
                      </a:lnTo>
                      <a:lnTo>
                        <a:pt x="1846" y="512"/>
                      </a:lnTo>
                      <a:lnTo>
                        <a:pt x="1501" y="530"/>
                      </a:lnTo>
                      <a:lnTo>
                        <a:pt x="1157" y="521"/>
                      </a:lnTo>
                      <a:lnTo>
                        <a:pt x="919" y="512"/>
                      </a:lnTo>
                      <a:lnTo>
                        <a:pt x="680" y="503"/>
                      </a:lnTo>
                      <a:lnTo>
                        <a:pt x="451" y="477"/>
                      </a:lnTo>
                      <a:lnTo>
                        <a:pt x="212" y="441"/>
                      </a:lnTo>
                      <a:lnTo>
                        <a:pt x="106" y="406"/>
                      </a:lnTo>
                      <a:lnTo>
                        <a:pt x="44" y="388"/>
                      </a:lnTo>
                      <a:lnTo>
                        <a:pt x="0" y="362"/>
                      </a:lnTo>
                      <a:lnTo>
                        <a:pt x="203" y="388"/>
                      </a:lnTo>
                      <a:lnTo>
                        <a:pt x="415" y="415"/>
                      </a:lnTo>
                      <a:lnTo>
                        <a:pt x="627" y="424"/>
                      </a:lnTo>
                      <a:lnTo>
                        <a:pt x="830" y="432"/>
                      </a:lnTo>
                      <a:lnTo>
                        <a:pt x="1175" y="441"/>
                      </a:lnTo>
                      <a:lnTo>
                        <a:pt x="1519" y="432"/>
                      </a:lnTo>
                      <a:lnTo>
                        <a:pt x="1863" y="406"/>
                      </a:lnTo>
                      <a:lnTo>
                        <a:pt x="2208" y="371"/>
                      </a:lnTo>
                      <a:lnTo>
                        <a:pt x="2411" y="344"/>
                      </a:lnTo>
                      <a:lnTo>
                        <a:pt x="2606" y="309"/>
                      </a:lnTo>
                      <a:lnTo>
                        <a:pt x="2800" y="265"/>
                      </a:lnTo>
                      <a:lnTo>
                        <a:pt x="2994" y="212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19FA27F9-D53F-43F8-BD11-35EE23414E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86300" y="3584575"/>
                  <a:ext cx="201613" cy="792163"/>
                </a:xfrm>
                <a:custGeom>
                  <a:avLst/>
                  <a:gdLst>
                    <a:gd name="T0" fmla="*/ 35770048 w 558"/>
                    <a:gd name="T1" fmla="*/ 174153019 h 2199"/>
                    <a:gd name="T2" fmla="*/ 35770048 w 558"/>
                    <a:gd name="T3" fmla="*/ 174153019 h 2199"/>
                    <a:gd name="T4" fmla="*/ 36945040 w 558"/>
                    <a:gd name="T5" fmla="*/ 0 h 2199"/>
                    <a:gd name="T6" fmla="*/ 36945040 w 558"/>
                    <a:gd name="T7" fmla="*/ 0 h 2199"/>
                    <a:gd name="T8" fmla="*/ 72715089 w 558"/>
                    <a:gd name="T9" fmla="*/ 0 h 2199"/>
                    <a:gd name="T10" fmla="*/ 72715089 w 558"/>
                    <a:gd name="T11" fmla="*/ 0 h 2199"/>
                    <a:gd name="T12" fmla="*/ 72715089 w 558"/>
                    <a:gd name="T13" fmla="*/ 194786722 h 2199"/>
                    <a:gd name="T14" fmla="*/ 72715089 w 558"/>
                    <a:gd name="T15" fmla="*/ 194786722 h 2199"/>
                    <a:gd name="T16" fmla="*/ 72715089 w 558"/>
                    <a:gd name="T17" fmla="*/ 208412718 h 2199"/>
                    <a:gd name="T18" fmla="*/ 71540097 w 558"/>
                    <a:gd name="T19" fmla="*/ 222168400 h 2199"/>
                    <a:gd name="T20" fmla="*/ 68015121 w 558"/>
                    <a:gd name="T21" fmla="*/ 235924081 h 2199"/>
                    <a:gd name="T22" fmla="*/ 65795933 w 558"/>
                    <a:gd name="T23" fmla="*/ 242802102 h 2199"/>
                    <a:gd name="T24" fmla="*/ 63445949 w 558"/>
                    <a:gd name="T25" fmla="*/ 248511872 h 2199"/>
                    <a:gd name="T26" fmla="*/ 63445949 w 558"/>
                    <a:gd name="T27" fmla="*/ 248511872 h 2199"/>
                    <a:gd name="T28" fmla="*/ 58876777 w 558"/>
                    <a:gd name="T29" fmla="*/ 255389893 h 2199"/>
                    <a:gd name="T30" fmla="*/ 54177171 w 558"/>
                    <a:gd name="T31" fmla="*/ 261229708 h 2199"/>
                    <a:gd name="T32" fmla="*/ 49607999 w 558"/>
                    <a:gd name="T33" fmla="*/ 265771587 h 2199"/>
                    <a:gd name="T34" fmla="*/ 43863835 w 558"/>
                    <a:gd name="T35" fmla="*/ 270313466 h 2199"/>
                    <a:gd name="T36" fmla="*/ 31200876 w 558"/>
                    <a:gd name="T37" fmla="*/ 279527269 h 2199"/>
                    <a:gd name="T38" fmla="*/ 17362926 w 558"/>
                    <a:gd name="T39" fmla="*/ 285237399 h 2199"/>
                    <a:gd name="T40" fmla="*/ 17362926 w 558"/>
                    <a:gd name="T41" fmla="*/ 285237399 h 2199"/>
                    <a:gd name="T42" fmla="*/ 0 w 558"/>
                    <a:gd name="T43" fmla="*/ 265771587 h 2199"/>
                    <a:gd name="T44" fmla="*/ 0 w 558"/>
                    <a:gd name="T45" fmla="*/ 265771587 h 2199"/>
                    <a:gd name="T46" fmla="*/ 0 w 558"/>
                    <a:gd name="T47" fmla="*/ 265771587 h 2199"/>
                    <a:gd name="T48" fmla="*/ 11488328 w 558"/>
                    <a:gd name="T49" fmla="*/ 258893566 h 2199"/>
                    <a:gd name="T50" fmla="*/ 20757106 w 558"/>
                    <a:gd name="T51" fmla="*/ 249680123 h 2199"/>
                    <a:gd name="T52" fmla="*/ 25326278 w 558"/>
                    <a:gd name="T53" fmla="*/ 245137884 h 2199"/>
                    <a:gd name="T54" fmla="*/ 28850893 w 558"/>
                    <a:gd name="T55" fmla="*/ 239428115 h 2199"/>
                    <a:gd name="T56" fmla="*/ 32245073 w 558"/>
                    <a:gd name="T57" fmla="*/ 233717985 h 2199"/>
                    <a:gd name="T58" fmla="*/ 33420065 w 558"/>
                    <a:gd name="T59" fmla="*/ 226840324 h 2199"/>
                    <a:gd name="T60" fmla="*/ 33420065 w 558"/>
                    <a:gd name="T61" fmla="*/ 226840324 h 2199"/>
                    <a:gd name="T62" fmla="*/ 35770048 w 558"/>
                    <a:gd name="T63" fmla="*/ 214252533 h 2199"/>
                    <a:gd name="T64" fmla="*/ 35770048 w 558"/>
                    <a:gd name="T65" fmla="*/ 200496491 h 2199"/>
                    <a:gd name="T66" fmla="*/ 35770048 w 558"/>
                    <a:gd name="T67" fmla="*/ 174153019 h 219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58" h="2199">
                      <a:moveTo>
                        <a:pt x="274" y="1342"/>
                      </a:moveTo>
                      <a:lnTo>
                        <a:pt x="274" y="1342"/>
                      </a:lnTo>
                      <a:lnTo>
                        <a:pt x="283" y="0"/>
                      </a:lnTo>
                      <a:lnTo>
                        <a:pt x="557" y="0"/>
                      </a:lnTo>
                      <a:lnTo>
                        <a:pt x="557" y="1501"/>
                      </a:lnTo>
                      <a:lnTo>
                        <a:pt x="557" y="1606"/>
                      </a:lnTo>
                      <a:lnTo>
                        <a:pt x="548" y="1712"/>
                      </a:lnTo>
                      <a:lnTo>
                        <a:pt x="521" y="1818"/>
                      </a:lnTo>
                      <a:lnTo>
                        <a:pt x="504" y="1871"/>
                      </a:lnTo>
                      <a:lnTo>
                        <a:pt x="486" y="1915"/>
                      </a:lnTo>
                      <a:lnTo>
                        <a:pt x="451" y="1968"/>
                      </a:lnTo>
                      <a:lnTo>
                        <a:pt x="415" y="2013"/>
                      </a:lnTo>
                      <a:lnTo>
                        <a:pt x="380" y="2048"/>
                      </a:lnTo>
                      <a:lnTo>
                        <a:pt x="336" y="2083"/>
                      </a:lnTo>
                      <a:lnTo>
                        <a:pt x="239" y="2154"/>
                      </a:lnTo>
                      <a:lnTo>
                        <a:pt x="133" y="2198"/>
                      </a:lnTo>
                      <a:lnTo>
                        <a:pt x="0" y="2048"/>
                      </a:lnTo>
                      <a:lnTo>
                        <a:pt x="88" y="1995"/>
                      </a:lnTo>
                      <a:lnTo>
                        <a:pt x="159" y="1924"/>
                      </a:lnTo>
                      <a:lnTo>
                        <a:pt x="194" y="1889"/>
                      </a:lnTo>
                      <a:lnTo>
                        <a:pt x="221" y="1845"/>
                      </a:lnTo>
                      <a:lnTo>
                        <a:pt x="247" y="1801"/>
                      </a:lnTo>
                      <a:lnTo>
                        <a:pt x="256" y="1748"/>
                      </a:lnTo>
                      <a:lnTo>
                        <a:pt x="274" y="1651"/>
                      </a:lnTo>
                      <a:lnTo>
                        <a:pt x="274" y="1545"/>
                      </a:lnTo>
                      <a:lnTo>
                        <a:pt x="274" y="1342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D291F64C-BAF9-4605-96C6-E29AFFA014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956175" y="3740150"/>
                  <a:ext cx="363538" cy="481013"/>
                </a:xfrm>
                <a:custGeom>
                  <a:avLst/>
                  <a:gdLst>
                    <a:gd name="T0" fmla="*/ 8048277 w 1009"/>
                    <a:gd name="T1" fmla="*/ 13781708 h 1334"/>
                    <a:gd name="T2" fmla="*/ 45953869 w 1009"/>
                    <a:gd name="T3" fmla="*/ 2340161 h 1334"/>
                    <a:gd name="T4" fmla="*/ 74642386 w 1009"/>
                    <a:gd name="T5" fmla="*/ 0 h 1334"/>
                    <a:gd name="T6" fmla="*/ 84897472 w 1009"/>
                    <a:gd name="T7" fmla="*/ 1170080 h 1334"/>
                    <a:gd name="T8" fmla="*/ 104369274 w 1009"/>
                    <a:gd name="T9" fmla="*/ 5720593 h 1334"/>
                    <a:gd name="T10" fmla="*/ 116961236 w 1009"/>
                    <a:gd name="T11" fmla="*/ 13781708 h 1334"/>
                    <a:gd name="T12" fmla="*/ 120466189 w 1009"/>
                    <a:gd name="T13" fmla="*/ 18332581 h 1334"/>
                    <a:gd name="T14" fmla="*/ 128514466 w 1009"/>
                    <a:gd name="T15" fmla="*/ 33284369 h 1334"/>
                    <a:gd name="T16" fmla="*/ 130851342 w 1009"/>
                    <a:gd name="T17" fmla="*/ 50576678 h 1334"/>
                    <a:gd name="T18" fmla="*/ 130851342 w 1009"/>
                    <a:gd name="T19" fmla="*/ 169932806 h 1334"/>
                    <a:gd name="T20" fmla="*/ 104369274 w 1009"/>
                    <a:gd name="T21" fmla="*/ 169932806 h 1334"/>
                    <a:gd name="T22" fmla="*/ 100994387 w 1009"/>
                    <a:gd name="T23" fmla="*/ 151600586 h 1334"/>
                    <a:gd name="T24" fmla="*/ 94114187 w 1009"/>
                    <a:gd name="T25" fmla="*/ 157321179 h 1334"/>
                    <a:gd name="T26" fmla="*/ 76849195 w 1009"/>
                    <a:gd name="T27" fmla="*/ 167592646 h 1334"/>
                    <a:gd name="T28" fmla="*/ 67632480 w 1009"/>
                    <a:gd name="T29" fmla="*/ 171103247 h 1334"/>
                    <a:gd name="T30" fmla="*/ 45953869 w 1009"/>
                    <a:gd name="T31" fmla="*/ 173313239 h 1334"/>
                    <a:gd name="T32" fmla="*/ 24145192 w 1009"/>
                    <a:gd name="T33" fmla="*/ 168762726 h 1334"/>
                    <a:gd name="T34" fmla="*/ 16096915 w 1009"/>
                    <a:gd name="T35" fmla="*/ 164212213 h 1334"/>
                    <a:gd name="T36" fmla="*/ 4543324 w 1009"/>
                    <a:gd name="T37" fmla="*/ 151600586 h 1334"/>
                    <a:gd name="T38" fmla="*/ 1168438 w 1009"/>
                    <a:gd name="T39" fmla="*/ 142369391 h 1334"/>
                    <a:gd name="T40" fmla="*/ 0 w 1009"/>
                    <a:gd name="T41" fmla="*/ 124036810 h 1334"/>
                    <a:gd name="T42" fmla="*/ 2336515 w 1009"/>
                    <a:gd name="T43" fmla="*/ 111425183 h 1334"/>
                    <a:gd name="T44" fmla="*/ 6880200 w 1009"/>
                    <a:gd name="T45" fmla="*/ 98683387 h 1334"/>
                    <a:gd name="T46" fmla="*/ 11423524 w 1009"/>
                    <a:gd name="T47" fmla="*/ 94132874 h 1334"/>
                    <a:gd name="T48" fmla="*/ 19471801 w 1009"/>
                    <a:gd name="T49" fmla="*/ 86071759 h 1334"/>
                    <a:gd name="T50" fmla="*/ 41280479 w 1009"/>
                    <a:gd name="T51" fmla="*/ 75800293 h 1334"/>
                    <a:gd name="T52" fmla="*/ 52833709 w 1009"/>
                    <a:gd name="T53" fmla="*/ 72289691 h 1334"/>
                    <a:gd name="T54" fmla="*/ 74642386 w 1009"/>
                    <a:gd name="T55" fmla="*/ 70079339 h 1334"/>
                    <a:gd name="T56" fmla="*/ 96320996 w 1009"/>
                    <a:gd name="T57" fmla="*/ 70079339 h 1334"/>
                    <a:gd name="T58" fmla="*/ 95282625 w 1009"/>
                    <a:gd name="T59" fmla="*/ 44856085 h 1334"/>
                    <a:gd name="T60" fmla="*/ 91777672 w 1009"/>
                    <a:gd name="T61" fmla="*/ 36794970 h 1334"/>
                    <a:gd name="T62" fmla="*/ 87233988 w 1009"/>
                    <a:gd name="T63" fmla="*/ 32114288 h 1334"/>
                    <a:gd name="T64" fmla="*/ 75680757 w 1009"/>
                    <a:gd name="T65" fmla="*/ 26393695 h 1334"/>
                    <a:gd name="T66" fmla="*/ 68800918 w 1009"/>
                    <a:gd name="T67" fmla="*/ 25223254 h 1334"/>
                    <a:gd name="T68" fmla="*/ 40112041 w 1009"/>
                    <a:gd name="T69" fmla="*/ 27563776 h 1334"/>
                    <a:gd name="T70" fmla="*/ 13760039 w 1009"/>
                    <a:gd name="T71" fmla="*/ 34454810 h 1334"/>
                    <a:gd name="T72" fmla="*/ 8048277 w 1009"/>
                    <a:gd name="T73" fmla="*/ 13781708 h 1334"/>
                    <a:gd name="T74" fmla="*/ 52833709 w 1009"/>
                    <a:gd name="T75" fmla="*/ 95302954 h 1334"/>
                    <a:gd name="T76" fmla="*/ 41280479 w 1009"/>
                    <a:gd name="T77" fmla="*/ 102193628 h 1334"/>
                    <a:gd name="T78" fmla="*/ 35568716 w 1009"/>
                    <a:gd name="T79" fmla="*/ 112465094 h 1334"/>
                    <a:gd name="T80" fmla="*/ 34400279 w 1009"/>
                    <a:gd name="T81" fmla="*/ 119356128 h 1334"/>
                    <a:gd name="T82" fmla="*/ 35568716 w 1009"/>
                    <a:gd name="T83" fmla="*/ 133137836 h 1334"/>
                    <a:gd name="T84" fmla="*/ 39073670 w 1009"/>
                    <a:gd name="T85" fmla="*/ 138988598 h 1334"/>
                    <a:gd name="T86" fmla="*/ 50497194 w 1009"/>
                    <a:gd name="T87" fmla="*/ 146919904 h 1334"/>
                    <a:gd name="T88" fmla="*/ 64257233 w 1009"/>
                    <a:gd name="T89" fmla="*/ 146919904 h 1334"/>
                    <a:gd name="T90" fmla="*/ 73473948 w 1009"/>
                    <a:gd name="T91" fmla="*/ 145749824 h 1334"/>
                    <a:gd name="T92" fmla="*/ 89440797 w 1009"/>
                    <a:gd name="T93" fmla="*/ 136648437 h 1334"/>
                    <a:gd name="T94" fmla="*/ 96320996 w 1009"/>
                    <a:gd name="T95" fmla="*/ 130927844 h 1334"/>
                    <a:gd name="T96" fmla="*/ 96320996 w 1009"/>
                    <a:gd name="T97" fmla="*/ 91922522 h 1334"/>
                    <a:gd name="T98" fmla="*/ 63089156 w 1009"/>
                    <a:gd name="T99" fmla="*/ 92962433 h 13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009" h="1334">
                      <a:moveTo>
                        <a:pt x="62" y="106"/>
                      </a:moveTo>
                      <a:lnTo>
                        <a:pt x="62" y="106"/>
                      </a:lnTo>
                      <a:lnTo>
                        <a:pt x="203" y="53"/>
                      </a:lnTo>
                      <a:lnTo>
                        <a:pt x="354" y="18"/>
                      </a:lnTo>
                      <a:lnTo>
                        <a:pt x="504" y="0"/>
                      </a:lnTo>
                      <a:lnTo>
                        <a:pt x="575" y="0"/>
                      </a:lnTo>
                      <a:lnTo>
                        <a:pt x="654" y="9"/>
                      </a:lnTo>
                      <a:lnTo>
                        <a:pt x="734" y="18"/>
                      </a:lnTo>
                      <a:lnTo>
                        <a:pt x="804" y="44"/>
                      </a:lnTo>
                      <a:lnTo>
                        <a:pt x="875" y="88"/>
                      </a:lnTo>
                      <a:lnTo>
                        <a:pt x="901" y="106"/>
                      </a:lnTo>
                      <a:lnTo>
                        <a:pt x="928" y="141"/>
                      </a:lnTo>
                      <a:lnTo>
                        <a:pt x="963" y="194"/>
                      </a:lnTo>
                      <a:lnTo>
                        <a:pt x="990" y="256"/>
                      </a:lnTo>
                      <a:lnTo>
                        <a:pt x="1008" y="327"/>
                      </a:lnTo>
                      <a:lnTo>
                        <a:pt x="1008" y="389"/>
                      </a:lnTo>
                      <a:lnTo>
                        <a:pt x="1008" y="1307"/>
                      </a:lnTo>
                      <a:lnTo>
                        <a:pt x="804" y="1307"/>
                      </a:lnTo>
                      <a:lnTo>
                        <a:pt x="778" y="1166"/>
                      </a:lnTo>
                      <a:lnTo>
                        <a:pt x="725" y="1210"/>
                      </a:lnTo>
                      <a:lnTo>
                        <a:pt x="663" y="1254"/>
                      </a:lnTo>
                      <a:lnTo>
                        <a:pt x="592" y="1289"/>
                      </a:lnTo>
                      <a:lnTo>
                        <a:pt x="521" y="1316"/>
                      </a:lnTo>
                      <a:lnTo>
                        <a:pt x="442" y="1325"/>
                      </a:lnTo>
                      <a:lnTo>
                        <a:pt x="354" y="1333"/>
                      </a:lnTo>
                      <a:lnTo>
                        <a:pt x="265" y="1316"/>
                      </a:lnTo>
                      <a:lnTo>
                        <a:pt x="186" y="1298"/>
                      </a:lnTo>
                      <a:lnTo>
                        <a:pt x="124" y="1263"/>
                      </a:lnTo>
                      <a:lnTo>
                        <a:pt x="80" y="1219"/>
                      </a:lnTo>
                      <a:lnTo>
                        <a:pt x="35" y="1166"/>
                      </a:lnTo>
                      <a:lnTo>
                        <a:pt x="9" y="1095"/>
                      </a:lnTo>
                      <a:lnTo>
                        <a:pt x="0" y="998"/>
                      </a:lnTo>
                      <a:lnTo>
                        <a:pt x="0" y="954"/>
                      </a:lnTo>
                      <a:lnTo>
                        <a:pt x="0" y="901"/>
                      </a:lnTo>
                      <a:lnTo>
                        <a:pt x="18" y="857"/>
                      </a:lnTo>
                      <a:lnTo>
                        <a:pt x="35" y="804"/>
                      </a:lnTo>
                      <a:lnTo>
                        <a:pt x="53" y="759"/>
                      </a:lnTo>
                      <a:lnTo>
                        <a:pt x="88" y="724"/>
                      </a:lnTo>
                      <a:lnTo>
                        <a:pt x="115" y="689"/>
                      </a:lnTo>
                      <a:lnTo>
                        <a:pt x="150" y="662"/>
                      </a:lnTo>
                      <a:lnTo>
                        <a:pt x="230" y="609"/>
                      </a:lnTo>
                      <a:lnTo>
                        <a:pt x="318" y="583"/>
                      </a:lnTo>
                      <a:lnTo>
                        <a:pt x="407" y="556"/>
                      </a:lnTo>
                      <a:lnTo>
                        <a:pt x="495" y="548"/>
                      </a:lnTo>
                      <a:lnTo>
                        <a:pt x="575" y="539"/>
                      </a:lnTo>
                      <a:lnTo>
                        <a:pt x="742" y="539"/>
                      </a:lnTo>
                      <a:lnTo>
                        <a:pt x="742" y="406"/>
                      </a:lnTo>
                      <a:lnTo>
                        <a:pt x="734" y="345"/>
                      </a:lnTo>
                      <a:lnTo>
                        <a:pt x="725" y="309"/>
                      </a:lnTo>
                      <a:lnTo>
                        <a:pt x="707" y="283"/>
                      </a:lnTo>
                      <a:lnTo>
                        <a:pt x="672" y="247"/>
                      </a:lnTo>
                      <a:lnTo>
                        <a:pt x="628" y="221"/>
                      </a:lnTo>
                      <a:lnTo>
                        <a:pt x="583" y="203"/>
                      </a:lnTo>
                      <a:lnTo>
                        <a:pt x="530" y="194"/>
                      </a:lnTo>
                      <a:lnTo>
                        <a:pt x="424" y="194"/>
                      </a:lnTo>
                      <a:lnTo>
                        <a:pt x="309" y="212"/>
                      </a:lnTo>
                      <a:lnTo>
                        <a:pt x="203" y="239"/>
                      </a:lnTo>
                      <a:lnTo>
                        <a:pt x="106" y="265"/>
                      </a:lnTo>
                      <a:lnTo>
                        <a:pt x="62" y="106"/>
                      </a:lnTo>
                      <a:close/>
                      <a:moveTo>
                        <a:pt x="407" y="733"/>
                      </a:moveTo>
                      <a:lnTo>
                        <a:pt x="407" y="733"/>
                      </a:lnTo>
                      <a:lnTo>
                        <a:pt x="362" y="759"/>
                      </a:lnTo>
                      <a:lnTo>
                        <a:pt x="318" y="786"/>
                      </a:lnTo>
                      <a:lnTo>
                        <a:pt x="292" y="821"/>
                      </a:lnTo>
                      <a:lnTo>
                        <a:pt x="274" y="865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1" y="1069"/>
                      </a:lnTo>
                      <a:lnTo>
                        <a:pt x="345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6" y="1121"/>
                      </a:lnTo>
                      <a:lnTo>
                        <a:pt x="628" y="1086"/>
                      </a:lnTo>
                      <a:lnTo>
                        <a:pt x="689" y="1051"/>
                      </a:lnTo>
                      <a:lnTo>
                        <a:pt x="742" y="1007"/>
                      </a:lnTo>
                      <a:lnTo>
                        <a:pt x="742" y="707"/>
                      </a:lnTo>
                      <a:lnTo>
                        <a:pt x="575" y="707"/>
                      </a:lnTo>
                      <a:lnTo>
                        <a:pt x="486" y="715"/>
                      </a:lnTo>
                      <a:lnTo>
                        <a:pt x="407" y="733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0" name="Freeform 11">
                  <a:extLst>
                    <a:ext uri="{FF2B5EF4-FFF2-40B4-BE49-F238E27FC236}">
                      <a16:creationId xmlns:a16="http://schemas.microsoft.com/office/drawing/2014/main" id="{E50C3B80-DC8A-4375-93F7-BBA2445BE1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18188" y="3740150"/>
                  <a:ext cx="363537" cy="481013"/>
                </a:xfrm>
                <a:custGeom>
                  <a:avLst/>
                  <a:gdLst>
                    <a:gd name="T0" fmla="*/ 9234850 w 1008"/>
                    <a:gd name="T1" fmla="*/ 13781708 h 1334"/>
                    <a:gd name="T2" fmla="*/ 45914579 w 1008"/>
                    <a:gd name="T3" fmla="*/ 2340161 h 1334"/>
                    <a:gd name="T4" fmla="*/ 75830644 w 1008"/>
                    <a:gd name="T5" fmla="*/ 0 h 1334"/>
                    <a:gd name="T6" fmla="*/ 86236170 w 1008"/>
                    <a:gd name="T7" fmla="*/ 1170080 h 1334"/>
                    <a:gd name="T8" fmla="*/ 104576034 w 1008"/>
                    <a:gd name="T9" fmla="*/ 5720593 h 1334"/>
                    <a:gd name="T10" fmla="*/ 120704743 w 1008"/>
                    <a:gd name="T11" fmla="*/ 17292309 h 1334"/>
                    <a:gd name="T12" fmla="*/ 126427926 w 1008"/>
                    <a:gd name="T13" fmla="*/ 25223254 h 1334"/>
                    <a:gd name="T14" fmla="*/ 130980073 w 1008"/>
                    <a:gd name="T15" fmla="*/ 43686005 h 1334"/>
                    <a:gd name="T16" fmla="*/ 130980073 w 1008"/>
                    <a:gd name="T17" fmla="*/ 52787030 h 1334"/>
                    <a:gd name="T18" fmla="*/ 130980073 w 1008"/>
                    <a:gd name="T19" fmla="*/ 169932806 h 1334"/>
                    <a:gd name="T20" fmla="*/ 104576034 w 1008"/>
                    <a:gd name="T21" fmla="*/ 169932806 h 1334"/>
                    <a:gd name="T22" fmla="*/ 102234683 w 1008"/>
                    <a:gd name="T23" fmla="*/ 151600586 h 1334"/>
                    <a:gd name="T24" fmla="*/ 81553828 w 1008"/>
                    <a:gd name="T25" fmla="*/ 165382294 h 1334"/>
                    <a:gd name="T26" fmla="*/ 57490780 w 1008"/>
                    <a:gd name="T27" fmla="*/ 172273328 h 1334"/>
                    <a:gd name="T28" fmla="*/ 45914579 w 1008"/>
                    <a:gd name="T29" fmla="*/ 173313239 h 1334"/>
                    <a:gd name="T30" fmla="*/ 28745390 w 1008"/>
                    <a:gd name="T31" fmla="*/ 169932806 h 1334"/>
                    <a:gd name="T32" fmla="*/ 17169189 w 1008"/>
                    <a:gd name="T33" fmla="*/ 164212213 h 1334"/>
                    <a:gd name="T34" fmla="*/ 12616681 w 1008"/>
                    <a:gd name="T35" fmla="*/ 160701612 h 1334"/>
                    <a:gd name="T36" fmla="*/ 5723183 w 1008"/>
                    <a:gd name="T37" fmla="*/ 150430145 h 1334"/>
                    <a:gd name="T38" fmla="*/ 1170676 w 1008"/>
                    <a:gd name="T39" fmla="*/ 138988598 h 1334"/>
                    <a:gd name="T40" fmla="*/ 0 w 1008"/>
                    <a:gd name="T41" fmla="*/ 126247162 h 1334"/>
                    <a:gd name="T42" fmla="*/ 1170676 w 1008"/>
                    <a:gd name="T43" fmla="*/ 113635175 h 1334"/>
                    <a:gd name="T44" fmla="*/ 4552507 w 1008"/>
                    <a:gd name="T45" fmla="*/ 103364069 h 1334"/>
                    <a:gd name="T46" fmla="*/ 19510540 w 1008"/>
                    <a:gd name="T47" fmla="*/ 86071759 h 1334"/>
                    <a:gd name="T48" fmla="*/ 28745390 w 1008"/>
                    <a:gd name="T49" fmla="*/ 80350806 h 1334"/>
                    <a:gd name="T50" fmla="*/ 44743903 w 1008"/>
                    <a:gd name="T51" fmla="*/ 74630213 h 1334"/>
                    <a:gd name="T52" fmla="*/ 80383152 w 1008"/>
                    <a:gd name="T53" fmla="*/ 70079339 h 1334"/>
                    <a:gd name="T54" fmla="*/ 97682176 w 1008"/>
                    <a:gd name="T55" fmla="*/ 70079339 h 1334"/>
                    <a:gd name="T56" fmla="*/ 96511860 w 1008"/>
                    <a:gd name="T57" fmla="*/ 45896357 h 1334"/>
                    <a:gd name="T58" fmla="*/ 93130029 w 1008"/>
                    <a:gd name="T59" fmla="*/ 37965051 h 1334"/>
                    <a:gd name="T60" fmla="*/ 83894818 w 1008"/>
                    <a:gd name="T61" fmla="*/ 28733856 h 1334"/>
                    <a:gd name="T62" fmla="*/ 71278137 w 1008"/>
                    <a:gd name="T63" fmla="*/ 25223254 h 1334"/>
                    <a:gd name="T64" fmla="*/ 56320104 w 1008"/>
                    <a:gd name="T65" fmla="*/ 25223254 h 1334"/>
                    <a:gd name="T66" fmla="*/ 27574714 w 1008"/>
                    <a:gd name="T67" fmla="*/ 29903936 h 1334"/>
                    <a:gd name="T68" fmla="*/ 13787357 w 1008"/>
                    <a:gd name="T69" fmla="*/ 34454810 h 1334"/>
                    <a:gd name="T70" fmla="*/ 51767597 w 1008"/>
                    <a:gd name="T71" fmla="*/ 96473035 h 1334"/>
                    <a:gd name="T72" fmla="*/ 47085255 w 1008"/>
                    <a:gd name="T73" fmla="*/ 98683387 h 1334"/>
                    <a:gd name="T74" fmla="*/ 37850405 w 1008"/>
                    <a:gd name="T75" fmla="*/ 106744501 h 1334"/>
                    <a:gd name="T76" fmla="*/ 35639249 w 1008"/>
                    <a:gd name="T77" fmla="*/ 111425183 h 1334"/>
                    <a:gd name="T78" fmla="*/ 34468573 w 1008"/>
                    <a:gd name="T79" fmla="*/ 126247162 h 1334"/>
                    <a:gd name="T80" fmla="*/ 39021081 w 1008"/>
                    <a:gd name="T81" fmla="*/ 138988598 h 1334"/>
                    <a:gd name="T82" fmla="*/ 44743903 w 1008"/>
                    <a:gd name="T83" fmla="*/ 143539472 h 1334"/>
                    <a:gd name="T84" fmla="*/ 57490780 w 1008"/>
                    <a:gd name="T85" fmla="*/ 148089984 h 1334"/>
                    <a:gd name="T86" fmla="*/ 64384639 w 1008"/>
                    <a:gd name="T87" fmla="*/ 146919904 h 1334"/>
                    <a:gd name="T88" fmla="*/ 82724503 w 1008"/>
                    <a:gd name="T89" fmla="*/ 141198950 h 1334"/>
                    <a:gd name="T90" fmla="*/ 97682176 w 1008"/>
                    <a:gd name="T91" fmla="*/ 130927844 h 1334"/>
                    <a:gd name="T92" fmla="*/ 97682176 w 1008"/>
                    <a:gd name="T93" fmla="*/ 91922522 h 1334"/>
                    <a:gd name="T94" fmla="*/ 74659969 w 1008"/>
                    <a:gd name="T95" fmla="*/ 91922522 h 1334"/>
                    <a:gd name="T96" fmla="*/ 51767597 w 1008"/>
                    <a:gd name="T97" fmla="*/ 96473035 h 13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08" h="1334">
                      <a:moveTo>
                        <a:pt x="71" y="106"/>
                      </a:moveTo>
                      <a:lnTo>
                        <a:pt x="71" y="106"/>
                      </a:lnTo>
                      <a:lnTo>
                        <a:pt x="212" y="53"/>
                      </a:lnTo>
                      <a:lnTo>
                        <a:pt x="353" y="18"/>
                      </a:lnTo>
                      <a:lnTo>
                        <a:pt x="504" y="0"/>
                      </a:lnTo>
                      <a:lnTo>
                        <a:pt x="583" y="0"/>
                      </a:lnTo>
                      <a:lnTo>
                        <a:pt x="663" y="9"/>
                      </a:lnTo>
                      <a:lnTo>
                        <a:pt x="733" y="18"/>
                      </a:lnTo>
                      <a:lnTo>
                        <a:pt x="804" y="44"/>
                      </a:lnTo>
                      <a:lnTo>
                        <a:pt x="875" y="80"/>
                      </a:lnTo>
                      <a:lnTo>
                        <a:pt x="928" y="133"/>
                      </a:lnTo>
                      <a:lnTo>
                        <a:pt x="972" y="194"/>
                      </a:lnTo>
                      <a:lnTo>
                        <a:pt x="998" y="265"/>
                      </a:lnTo>
                      <a:lnTo>
                        <a:pt x="1007" y="336"/>
                      </a:lnTo>
                      <a:lnTo>
                        <a:pt x="1007" y="406"/>
                      </a:lnTo>
                      <a:lnTo>
                        <a:pt x="1007" y="1307"/>
                      </a:lnTo>
                      <a:lnTo>
                        <a:pt x="804" y="1307"/>
                      </a:lnTo>
                      <a:lnTo>
                        <a:pt x="786" y="1166"/>
                      </a:lnTo>
                      <a:lnTo>
                        <a:pt x="707" y="1227"/>
                      </a:lnTo>
                      <a:lnTo>
                        <a:pt x="627" y="1272"/>
                      </a:lnTo>
                      <a:lnTo>
                        <a:pt x="539" y="1307"/>
                      </a:lnTo>
                      <a:lnTo>
                        <a:pt x="442" y="1325"/>
                      </a:lnTo>
                      <a:lnTo>
                        <a:pt x="353" y="1333"/>
                      </a:lnTo>
                      <a:lnTo>
                        <a:pt x="265" y="1316"/>
                      </a:lnTo>
                      <a:lnTo>
                        <a:pt x="221" y="1307"/>
                      </a:lnTo>
                      <a:lnTo>
                        <a:pt x="177" y="1289"/>
                      </a:lnTo>
                      <a:lnTo>
                        <a:pt x="132" y="1263"/>
                      </a:lnTo>
                      <a:lnTo>
                        <a:pt x="97" y="1236"/>
                      </a:lnTo>
                      <a:lnTo>
                        <a:pt x="71" y="1201"/>
                      </a:lnTo>
                      <a:lnTo>
                        <a:pt x="44" y="1157"/>
                      </a:lnTo>
                      <a:lnTo>
                        <a:pt x="18" y="1121"/>
                      </a:lnTo>
                      <a:lnTo>
                        <a:pt x="9" y="1069"/>
                      </a:lnTo>
                      <a:lnTo>
                        <a:pt x="0" y="1024"/>
                      </a:lnTo>
                      <a:lnTo>
                        <a:pt x="0" y="971"/>
                      </a:lnTo>
                      <a:lnTo>
                        <a:pt x="9" y="874"/>
                      </a:lnTo>
                      <a:lnTo>
                        <a:pt x="18" y="839"/>
                      </a:lnTo>
                      <a:lnTo>
                        <a:pt x="35" y="795"/>
                      </a:lnTo>
                      <a:lnTo>
                        <a:pt x="88" y="724"/>
                      </a:lnTo>
                      <a:lnTo>
                        <a:pt x="150" y="662"/>
                      </a:lnTo>
                      <a:lnTo>
                        <a:pt x="221" y="618"/>
                      </a:lnTo>
                      <a:lnTo>
                        <a:pt x="283" y="592"/>
                      </a:lnTo>
                      <a:lnTo>
                        <a:pt x="344" y="574"/>
                      </a:lnTo>
                      <a:lnTo>
                        <a:pt x="477" y="548"/>
                      </a:lnTo>
                      <a:lnTo>
                        <a:pt x="618" y="539"/>
                      </a:lnTo>
                      <a:lnTo>
                        <a:pt x="751" y="539"/>
                      </a:lnTo>
                      <a:lnTo>
                        <a:pt x="751" y="415"/>
                      </a:lnTo>
                      <a:lnTo>
                        <a:pt x="742" y="353"/>
                      </a:lnTo>
                      <a:lnTo>
                        <a:pt x="716" y="292"/>
                      </a:lnTo>
                      <a:lnTo>
                        <a:pt x="689" y="247"/>
                      </a:lnTo>
                      <a:lnTo>
                        <a:pt x="645" y="221"/>
                      </a:lnTo>
                      <a:lnTo>
                        <a:pt x="601" y="203"/>
                      </a:lnTo>
                      <a:lnTo>
                        <a:pt x="548" y="194"/>
                      </a:lnTo>
                      <a:lnTo>
                        <a:pt x="433" y="194"/>
                      </a:lnTo>
                      <a:lnTo>
                        <a:pt x="327" y="203"/>
                      </a:lnTo>
                      <a:lnTo>
                        <a:pt x="212" y="230"/>
                      </a:lnTo>
                      <a:lnTo>
                        <a:pt x="106" y="265"/>
                      </a:lnTo>
                      <a:lnTo>
                        <a:pt x="71" y="106"/>
                      </a:lnTo>
                      <a:close/>
                      <a:moveTo>
                        <a:pt x="398" y="742"/>
                      </a:moveTo>
                      <a:lnTo>
                        <a:pt x="398" y="742"/>
                      </a:lnTo>
                      <a:lnTo>
                        <a:pt x="362" y="759"/>
                      </a:lnTo>
                      <a:lnTo>
                        <a:pt x="327" y="786"/>
                      </a:lnTo>
                      <a:lnTo>
                        <a:pt x="291" y="821"/>
                      </a:lnTo>
                      <a:lnTo>
                        <a:pt x="274" y="857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0" y="1069"/>
                      </a:lnTo>
                      <a:lnTo>
                        <a:pt x="344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5" y="1121"/>
                      </a:lnTo>
                      <a:lnTo>
                        <a:pt x="636" y="1086"/>
                      </a:lnTo>
                      <a:lnTo>
                        <a:pt x="698" y="1051"/>
                      </a:lnTo>
                      <a:lnTo>
                        <a:pt x="751" y="1007"/>
                      </a:lnTo>
                      <a:lnTo>
                        <a:pt x="751" y="707"/>
                      </a:lnTo>
                      <a:lnTo>
                        <a:pt x="574" y="707"/>
                      </a:lnTo>
                      <a:lnTo>
                        <a:pt x="486" y="715"/>
                      </a:lnTo>
                      <a:lnTo>
                        <a:pt x="398" y="742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AC44CB66-21AC-445C-8F5E-46372C9BCF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376863" y="3746500"/>
                  <a:ext cx="400050" cy="465138"/>
                </a:xfrm>
                <a:custGeom>
                  <a:avLst/>
                  <a:gdLst>
                    <a:gd name="T0" fmla="*/ 0 w 1113"/>
                    <a:gd name="T1" fmla="*/ 0 h 1290"/>
                    <a:gd name="T2" fmla="*/ 0 w 1113"/>
                    <a:gd name="T3" fmla="*/ 0 h 1290"/>
                    <a:gd name="T4" fmla="*/ 36303190 w 1113"/>
                    <a:gd name="T5" fmla="*/ 0 h 1290"/>
                    <a:gd name="T6" fmla="*/ 36303190 w 1113"/>
                    <a:gd name="T7" fmla="*/ 0 h 1290"/>
                    <a:gd name="T8" fmla="*/ 58007609 w 1113"/>
                    <a:gd name="T9" fmla="*/ 69946659 h 1290"/>
                    <a:gd name="T10" fmla="*/ 58007609 w 1113"/>
                    <a:gd name="T11" fmla="*/ 69946659 h 1290"/>
                    <a:gd name="T12" fmla="*/ 64854826 w 1113"/>
                    <a:gd name="T13" fmla="*/ 91788674 h 1290"/>
                    <a:gd name="T14" fmla="*/ 70539275 w 1113"/>
                    <a:gd name="T15" fmla="*/ 113630689 h 1290"/>
                    <a:gd name="T16" fmla="*/ 70539275 w 1113"/>
                    <a:gd name="T17" fmla="*/ 113630689 h 1290"/>
                    <a:gd name="T18" fmla="*/ 75190350 w 1113"/>
                    <a:gd name="T19" fmla="*/ 133132592 h 1290"/>
                    <a:gd name="T20" fmla="*/ 75190350 w 1113"/>
                    <a:gd name="T21" fmla="*/ 133132592 h 1290"/>
                    <a:gd name="T22" fmla="*/ 85396477 w 1113"/>
                    <a:gd name="T23" fmla="*/ 101019680 h 1290"/>
                    <a:gd name="T24" fmla="*/ 94569232 w 1113"/>
                    <a:gd name="T25" fmla="*/ 67736352 h 1290"/>
                    <a:gd name="T26" fmla="*/ 102579218 w 1113"/>
                    <a:gd name="T27" fmla="*/ 34453385 h 1290"/>
                    <a:gd name="T28" fmla="*/ 108263666 w 1113"/>
                    <a:gd name="T29" fmla="*/ 0 h 1290"/>
                    <a:gd name="T30" fmla="*/ 108263666 w 1113"/>
                    <a:gd name="T31" fmla="*/ 0 h 1290"/>
                    <a:gd name="T32" fmla="*/ 143662520 w 1113"/>
                    <a:gd name="T33" fmla="*/ 0 h 1290"/>
                    <a:gd name="T34" fmla="*/ 143662520 w 1113"/>
                    <a:gd name="T35" fmla="*/ 0 h 1290"/>
                    <a:gd name="T36" fmla="*/ 134489765 w 1113"/>
                    <a:gd name="T37" fmla="*/ 43554224 h 1290"/>
                    <a:gd name="T38" fmla="*/ 123120869 w 1113"/>
                    <a:gd name="T39" fmla="*/ 86068198 h 1290"/>
                    <a:gd name="T40" fmla="*/ 117436061 w 1113"/>
                    <a:gd name="T41" fmla="*/ 106740157 h 1290"/>
                    <a:gd name="T42" fmla="*/ 109426435 w 1113"/>
                    <a:gd name="T43" fmla="*/ 127412115 h 1290"/>
                    <a:gd name="T44" fmla="*/ 101416449 w 1113"/>
                    <a:gd name="T45" fmla="*/ 146913657 h 1290"/>
                    <a:gd name="T46" fmla="*/ 92243694 w 1113"/>
                    <a:gd name="T47" fmla="*/ 167585616 h 1290"/>
                    <a:gd name="T48" fmla="*/ 92243694 w 1113"/>
                    <a:gd name="T49" fmla="*/ 167585616 h 1290"/>
                    <a:gd name="T50" fmla="*/ 49997624 w 1113"/>
                    <a:gd name="T51" fmla="*/ 167585616 h 1290"/>
                    <a:gd name="T52" fmla="*/ 49997624 w 1113"/>
                    <a:gd name="T53" fmla="*/ 167585616 h 1290"/>
                    <a:gd name="T54" fmla="*/ 0 w 1113"/>
                    <a:gd name="T55" fmla="*/ 0 h 129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113" h="12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449" y="538"/>
                      </a:lnTo>
                      <a:lnTo>
                        <a:pt x="502" y="706"/>
                      </a:lnTo>
                      <a:lnTo>
                        <a:pt x="546" y="874"/>
                      </a:lnTo>
                      <a:lnTo>
                        <a:pt x="582" y="1024"/>
                      </a:lnTo>
                      <a:lnTo>
                        <a:pt x="661" y="777"/>
                      </a:lnTo>
                      <a:lnTo>
                        <a:pt x="732" y="521"/>
                      </a:lnTo>
                      <a:lnTo>
                        <a:pt x="794" y="265"/>
                      </a:lnTo>
                      <a:lnTo>
                        <a:pt x="838" y="0"/>
                      </a:lnTo>
                      <a:lnTo>
                        <a:pt x="1112" y="0"/>
                      </a:lnTo>
                      <a:lnTo>
                        <a:pt x="1041" y="335"/>
                      </a:lnTo>
                      <a:lnTo>
                        <a:pt x="953" y="662"/>
                      </a:lnTo>
                      <a:lnTo>
                        <a:pt x="909" y="821"/>
                      </a:lnTo>
                      <a:lnTo>
                        <a:pt x="847" y="980"/>
                      </a:lnTo>
                      <a:lnTo>
                        <a:pt x="785" y="1130"/>
                      </a:lnTo>
                      <a:lnTo>
                        <a:pt x="714" y="1289"/>
                      </a:lnTo>
                      <a:lnTo>
                        <a:pt x="387" y="128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211ED85E-4318-43BA-B2C6-57C5B6A24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191250" y="3735388"/>
                  <a:ext cx="28575" cy="41275"/>
                </a:xfrm>
                <a:custGeom>
                  <a:avLst/>
                  <a:gdLst>
                    <a:gd name="T0" fmla="*/ 4465558 w 80"/>
                    <a:gd name="T1" fmla="*/ 2190087 h 115"/>
                    <a:gd name="T2" fmla="*/ 0 w 80"/>
                    <a:gd name="T3" fmla="*/ 2190087 h 115"/>
                    <a:gd name="T4" fmla="*/ 0 w 80"/>
                    <a:gd name="T5" fmla="*/ 0 h 115"/>
                    <a:gd name="T6" fmla="*/ 10079117 w 80"/>
                    <a:gd name="T7" fmla="*/ 0 h 115"/>
                    <a:gd name="T8" fmla="*/ 10079117 w 80"/>
                    <a:gd name="T9" fmla="*/ 2190087 h 115"/>
                    <a:gd name="T10" fmla="*/ 5613559 w 80"/>
                    <a:gd name="T11" fmla="*/ 2190087 h 115"/>
                    <a:gd name="T12" fmla="*/ 5613559 w 80"/>
                    <a:gd name="T13" fmla="*/ 14685286 h 115"/>
                    <a:gd name="T14" fmla="*/ 4465558 w 80"/>
                    <a:gd name="T15" fmla="*/ 14685286 h 115"/>
                    <a:gd name="T16" fmla="*/ 4465558 w 80"/>
                    <a:gd name="T17" fmla="*/ 2190087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115">
                      <a:moveTo>
                        <a:pt x="35" y="17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79" y="0"/>
                      </a:lnTo>
                      <a:lnTo>
                        <a:pt x="79" y="17"/>
                      </a:lnTo>
                      <a:lnTo>
                        <a:pt x="44" y="17"/>
                      </a:lnTo>
                      <a:lnTo>
                        <a:pt x="44" y="114"/>
                      </a:lnTo>
                      <a:lnTo>
                        <a:pt x="35" y="114"/>
                      </a:lnTo>
                      <a:lnTo>
                        <a:pt x="35" y="17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FC5FFD33-8955-4EF5-BE3E-3035744381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223000" y="3735388"/>
                  <a:ext cx="41275" cy="41275"/>
                </a:xfrm>
                <a:custGeom>
                  <a:avLst/>
                  <a:gdLst>
                    <a:gd name="T0" fmla="*/ 12280736 w 116"/>
                    <a:gd name="T1" fmla="*/ 7858042 h 115"/>
                    <a:gd name="T2" fmla="*/ 12280736 w 116"/>
                    <a:gd name="T3" fmla="*/ 7858042 h 115"/>
                    <a:gd name="T4" fmla="*/ 12280736 w 116"/>
                    <a:gd name="T5" fmla="*/ 2190087 h 115"/>
                    <a:gd name="T6" fmla="*/ 12280736 w 116"/>
                    <a:gd name="T7" fmla="*/ 2190087 h 115"/>
                    <a:gd name="T8" fmla="*/ 12280736 w 116"/>
                    <a:gd name="T9" fmla="*/ 2190087 h 115"/>
                    <a:gd name="T10" fmla="*/ 10128743 w 116"/>
                    <a:gd name="T11" fmla="*/ 7858042 h 115"/>
                    <a:gd name="T12" fmla="*/ 7849722 w 116"/>
                    <a:gd name="T13" fmla="*/ 14685286 h 115"/>
                    <a:gd name="T14" fmla="*/ 6710034 w 116"/>
                    <a:gd name="T15" fmla="*/ 14685286 h 115"/>
                    <a:gd name="T16" fmla="*/ 4431369 w 116"/>
                    <a:gd name="T17" fmla="*/ 7858042 h 115"/>
                    <a:gd name="T18" fmla="*/ 4431369 w 116"/>
                    <a:gd name="T19" fmla="*/ 7858042 h 115"/>
                    <a:gd name="T20" fmla="*/ 2279020 w 116"/>
                    <a:gd name="T21" fmla="*/ 2190087 h 115"/>
                    <a:gd name="T22" fmla="*/ 2279020 w 116"/>
                    <a:gd name="T23" fmla="*/ 2190087 h 115"/>
                    <a:gd name="T24" fmla="*/ 2279020 w 116"/>
                    <a:gd name="T25" fmla="*/ 2190087 h 115"/>
                    <a:gd name="T26" fmla="*/ 2279020 w 116"/>
                    <a:gd name="T27" fmla="*/ 7858042 h 115"/>
                    <a:gd name="T28" fmla="*/ 2279020 w 116"/>
                    <a:gd name="T29" fmla="*/ 14685286 h 115"/>
                    <a:gd name="T30" fmla="*/ 0 w 116"/>
                    <a:gd name="T31" fmla="*/ 14685286 h 115"/>
                    <a:gd name="T32" fmla="*/ 1139332 w 116"/>
                    <a:gd name="T33" fmla="*/ 0 h 115"/>
                    <a:gd name="T34" fmla="*/ 3418353 w 116"/>
                    <a:gd name="T35" fmla="*/ 0 h 115"/>
                    <a:gd name="T36" fmla="*/ 5570702 w 116"/>
                    <a:gd name="T37" fmla="*/ 6827244 h 115"/>
                    <a:gd name="T38" fmla="*/ 5570702 w 116"/>
                    <a:gd name="T39" fmla="*/ 6827244 h 115"/>
                    <a:gd name="T40" fmla="*/ 6710034 w 116"/>
                    <a:gd name="T41" fmla="*/ 12495558 h 115"/>
                    <a:gd name="T42" fmla="*/ 6710034 w 116"/>
                    <a:gd name="T43" fmla="*/ 12495558 h 115"/>
                    <a:gd name="T44" fmla="*/ 6710034 w 116"/>
                    <a:gd name="T45" fmla="*/ 12495558 h 115"/>
                    <a:gd name="T46" fmla="*/ 8989055 w 116"/>
                    <a:gd name="T47" fmla="*/ 6827244 h 115"/>
                    <a:gd name="T48" fmla="*/ 11141403 w 116"/>
                    <a:gd name="T49" fmla="*/ 0 h 115"/>
                    <a:gd name="T50" fmla="*/ 13420424 w 116"/>
                    <a:gd name="T51" fmla="*/ 0 h 115"/>
                    <a:gd name="T52" fmla="*/ 14559756 w 116"/>
                    <a:gd name="T53" fmla="*/ 14685286 h 115"/>
                    <a:gd name="T54" fmla="*/ 12280736 w 116"/>
                    <a:gd name="T55" fmla="*/ 14685286 h 115"/>
                    <a:gd name="T56" fmla="*/ 12280736 w 116"/>
                    <a:gd name="T57" fmla="*/ 7858042 h 1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16" h="115">
                      <a:moveTo>
                        <a:pt x="97" y="61"/>
                      </a:moveTo>
                      <a:lnTo>
                        <a:pt x="97" y="61"/>
                      </a:lnTo>
                      <a:lnTo>
                        <a:pt x="97" y="17"/>
                      </a:lnTo>
                      <a:lnTo>
                        <a:pt x="80" y="61"/>
                      </a:lnTo>
                      <a:lnTo>
                        <a:pt x="62" y="114"/>
                      </a:lnTo>
                      <a:lnTo>
                        <a:pt x="53" y="114"/>
                      </a:lnTo>
                      <a:lnTo>
                        <a:pt x="35" y="61"/>
                      </a:lnTo>
                      <a:lnTo>
                        <a:pt x="18" y="17"/>
                      </a:lnTo>
                      <a:lnTo>
                        <a:pt x="18" y="61"/>
                      </a:lnTo>
                      <a:lnTo>
                        <a:pt x="18" y="114"/>
                      </a:lnTo>
                      <a:lnTo>
                        <a:pt x="0" y="114"/>
                      </a:lnTo>
                      <a:lnTo>
                        <a:pt x="9" y="0"/>
                      </a:lnTo>
                      <a:lnTo>
                        <a:pt x="27" y="0"/>
                      </a:lnTo>
                      <a:lnTo>
                        <a:pt x="44" y="53"/>
                      </a:lnTo>
                      <a:lnTo>
                        <a:pt x="53" y="97"/>
                      </a:lnTo>
                      <a:lnTo>
                        <a:pt x="71" y="53"/>
                      </a:lnTo>
                      <a:lnTo>
                        <a:pt x="88" y="0"/>
                      </a:lnTo>
                      <a:lnTo>
                        <a:pt x="106" y="0"/>
                      </a:lnTo>
                      <a:lnTo>
                        <a:pt x="115" y="114"/>
                      </a:lnTo>
                      <a:lnTo>
                        <a:pt x="97" y="114"/>
                      </a:lnTo>
                      <a:lnTo>
                        <a:pt x="97" y="61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</p:grpSp>
          <p:sp>
            <p:nvSpPr>
              <p:cNvPr id="17" name="Rounded Rectangle 14">
                <a:extLst>
                  <a:ext uri="{FF2B5EF4-FFF2-40B4-BE49-F238E27FC236}">
                    <a16:creationId xmlns:a16="http://schemas.microsoft.com/office/drawing/2014/main" id="{1A9B6B4B-9BB3-42D8-8EE7-839216D419F1}"/>
                  </a:ext>
                </a:extLst>
              </p:cNvPr>
              <p:cNvSpPr/>
              <p:nvPr/>
            </p:nvSpPr>
            <p:spPr>
              <a:xfrm>
                <a:off x="6188492" y="3567481"/>
                <a:ext cx="736591" cy="32105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pic>
            <p:nvPicPr>
              <p:cNvPr id="18" name="Picture 2" descr="Related image">
                <a:extLst>
                  <a:ext uri="{FF2B5EF4-FFF2-40B4-BE49-F238E27FC236}">
                    <a16:creationId xmlns:a16="http://schemas.microsoft.com/office/drawing/2014/main" id="{E69E43AD-E4E6-4577-B4A7-CAC7C5440A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7473" y="3962163"/>
                <a:ext cx="298314" cy="35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F9E222-036E-463D-8237-30C23EFA8D47}"/>
                  </a:ext>
                </a:extLst>
              </p:cNvPr>
              <p:cNvSpPr txBox="1"/>
              <p:nvPr/>
            </p:nvSpPr>
            <p:spPr>
              <a:xfrm>
                <a:off x="6362222" y="3500840"/>
                <a:ext cx="473401" cy="459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400" dirty="0"/>
                  <a:t>µ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749ECA-FE2D-49B5-9F53-E0804DE6A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3889417" y="523217"/>
              <a:ext cx="354048" cy="205192"/>
            </a:xfrm>
            <a:prstGeom prst="rect">
              <a:avLst/>
            </a:prstGeom>
          </p:spPr>
        </p:pic>
      </p:grpSp>
      <p:sp>
        <p:nvSpPr>
          <p:cNvPr id="34" name="Cloud 33">
            <a:extLst>
              <a:ext uri="{FF2B5EF4-FFF2-40B4-BE49-F238E27FC236}">
                <a16:creationId xmlns:a16="http://schemas.microsoft.com/office/drawing/2014/main" id="{7B402324-8D55-445E-8551-1BEAFA3E88FA}"/>
              </a:ext>
            </a:extLst>
          </p:cNvPr>
          <p:cNvSpPr/>
          <p:nvPr/>
        </p:nvSpPr>
        <p:spPr>
          <a:xfrm>
            <a:off x="3556974" y="2836441"/>
            <a:ext cx="856655" cy="428122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706D2CF0-BAC2-4DCA-8BEF-D14B1150A4C1}"/>
              </a:ext>
            </a:extLst>
          </p:cNvPr>
          <p:cNvSpPr/>
          <p:nvPr/>
        </p:nvSpPr>
        <p:spPr>
          <a:xfrm>
            <a:off x="89394" y="1719266"/>
            <a:ext cx="1261208" cy="568712"/>
          </a:xfrm>
          <a:prstGeom prst="cloud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598EA1-EA7B-4C92-BE5F-0E27EB07ED8F}"/>
              </a:ext>
            </a:extLst>
          </p:cNvPr>
          <p:cNvGrpSpPr/>
          <p:nvPr/>
        </p:nvGrpSpPr>
        <p:grpSpPr>
          <a:xfrm>
            <a:off x="2143922" y="1827661"/>
            <a:ext cx="421620" cy="399091"/>
            <a:chOff x="2473097" y="3367847"/>
            <a:chExt cx="421620" cy="399091"/>
          </a:xfrm>
        </p:grpSpPr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94882A46-2E91-4F88-9D8C-CA5377AB2D10}"/>
                </a:ext>
              </a:extLst>
            </p:cNvPr>
            <p:cNvSpPr/>
            <p:nvPr/>
          </p:nvSpPr>
          <p:spPr>
            <a:xfrm>
              <a:off x="2506545" y="3367847"/>
              <a:ext cx="388172" cy="362152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8" name="Rounded Rectangle 55">
              <a:extLst>
                <a:ext uri="{FF2B5EF4-FFF2-40B4-BE49-F238E27FC236}">
                  <a16:creationId xmlns:a16="http://schemas.microsoft.com/office/drawing/2014/main" id="{FF7206EE-C9F8-48DE-A879-C0B9F748D22B}"/>
                </a:ext>
              </a:extLst>
            </p:cNvPr>
            <p:cNvSpPr/>
            <p:nvPr/>
          </p:nvSpPr>
          <p:spPr>
            <a:xfrm>
              <a:off x="2613823" y="3487264"/>
              <a:ext cx="186710" cy="9477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DEC934-0060-4F61-BD59-2F807727354A}"/>
                </a:ext>
              </a:extLst>
            </p:cNvPr>
            <p:cNvSpPr txBox="1"/>
            <p:nvPr/>
          </p:nvSpPr>
          <p:spPr>
            <a:xfrm>
              <a:off x="2657861" y="3467592"/>
              <a:ext cx="21352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" dirty="0"/>
                <a:t>µ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8A3601-2715-43CF-9C44-EBCE0697D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2638624" y="3373246"/>
              <a:ext cx="168680" cy="99818"/>
            </a:xfrm>
            <a:prstGeom prst="rect">
              <a:avLst/>
            </a:prstGeom>
          </p:spPr>
        </p:pic>
        <p:pic>
          <p:nvPicPr>
            <p:cNvPr id="41" name="Picture 2" descr="Image result for fedora logo">
              <a:extLst>
                <a:ext uri="{FF2B5EF4-FFF2-40B4-BE49-F238E27FC236}">
                  <a16:creationId xmlns:a16="http://schemas.microsoft.com/office/drawing/2014/main" id="{87949645-4AC4-49FC-87E0-409A4D9A4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097" y="3532857"/>
              <a:ext cx="234081" cy="234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8CE4493-36EC-4B45-9146-D3DF555CC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84394" y="3447408"/>
              <a:ext cx="169345" cy="159831"/>
            </a:xfrm>
            <a:prstGeom prst="rect">
              <a:avLst/>
            </a:prstGeom>
          </p:spPr>
        </p:pic>
      </p:grpSp>
      <p:pic>
        <p:nvPicPr>
          <p:cNvPr id="43" name="Picture 2" descr="Afbeeldingsresultaat voor internet of things">
            <a:extLst>
              <a:ext uri="{FF2B5EF4-FFF2-40B4-BE49-F238E27FC236}">
                <a16:creationId xmlns:a16="http://schemas.microsoft.com/office/drawing/2014/main" id="{8B040478-4B8D-4689-B75B-9F854BC8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8" y="3106086"/>
            <a:ext cx="847496" cy="74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020B5C-5962-4FEC-B193-969C2527D43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1228" y="1652927"/>
            <a:ext cx="1742869" cy="1073771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DC4BAB-33FD-480F-9769-988D6886D0DC}"/>
              </a:ext>
            </a:extLst>
          </p:cNvPr>
          <p:cNvCxnSpPr/>
          <p:nvPr/>
        </p:nvCxnSpPr>
        <p:spPr>
          <a:xfrm>
            <a:off x="952626" y="2287978"/>
            <a:ext cx="397976" cy="27495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848E049-C46B-4DE6-B4E9-AFDB25A4BFDA}"/>
              </a:ext>
            </a:extLst>
          </p:cNvPr>
          <p:cNvCxnSpPr/>
          <p:nvPr/>
        </p:nvCxnSpPr>
        <p:spPr>
          <a:xfrm>
            <a:off x="2021550" y="2975493"/>
            <a:ext cx="239412" cy="16863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0913128-1AFE-483C-BC0A-6D09F0B3CBC9}"/>
              </a:ext>
            </a:extLst>
          </p:cNvPr>
          <p:cNvCxnSpPr/>
          <p:nvPr/>
        </p:nvCxnSpPr>
        <p:spPr>
          <a:xfrm flipV="1">
            <a:off x="1971306" y="2257679"/>
            <a:ext cx="242528" cy="19341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5B7B8C-8DE1-42CA-9093-DC3BC4DBF238}"/>
              </a:ext>
            </a:extLst>
          </p:cNvPr>
          <p:cNvCxnSpPr/>
          <p:nvPr/>
        </p:nvCxnSpPr>
        <p:spPr>
          <a:xfrm flipV="1">
            <a:off x="1031152" y="2823477"/>
            <a:ext cx="385726" cy="41686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57AFB4-6770-45CE-AADE-774886020864}"/>
              </a:ext>
            </a:extLst>
          </p:cNvPr>
          <p:cNvCxnSpPr/>
          <p:nvPr/>
        </p:nvCxnSpPr>
        <p:spPr>
          <a:xfrm flipV="1">
            <a:off x="2021550" y="2242528"/>
            <a:ext cx="1852016" cy="25872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9A1B5BE-AF96-46E3-8D8B-9727B3F2F135}"/>
              </a:ext>
            </a:extLst>
          </p:cNvPr>
          <p:cNvCxnSpPr/>
          <p:nvPr/>
        </p:nvCxnSpPr>
        <p:spPr>
          <a:xfrm>
            <a:off x="2021550" y="2875043"/>
            <a:ext cx="1518067" cy="11914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AutoShape 2" descr="Image result for odevc yatra logo">
            <a:extLst>
              <a:ext uri="{FF2B5EF4-FFF2-40B4-BE49-F238E27FC236}">
                <a16:creationId xmlns:a16="http://schemas.microsoft.com/office/drawing/2014/main" id="{3FABDE11-2A76-4D87-820B-E622FBF040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09700" y="21153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 dirty="0"/>
          </a:p>
        </p:txBody>
      </p:sp>
      <p:pic>
        <p:nvPicPr>
          <p:cNvPr id="52" name="Picture 2" descr="Image result for logo kafka">
            <a:extLst>
              <a:ext uri="{FF2B5EF4-FFF2-40B4-BE49-F238E27FC236}">
                <a16:creationId xmlns:a16="http://schemas.microsoft.com/office/drawing/2014/main" id="{5EA264F3-9E46-4AE2-8D63-EA315CCFA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88" y="2200758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Snagit_SNG860">
            <a:extLst>
              <a:ext uri="{FF2B5EF4-FFF2-40B4-BE49-F238E27FC236}">
                <a16:creationId xmlns:a16="http://schemas.microsoft.com/office/drawing/2014/main" id="{6438C1C8-D0FE-4C0F-BAD7-A49F2C60EE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6356" y="4296274"/>
            <a:ext cx="610923" cy="55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641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88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32" grpId="0" animBg="1"/>
      <p:bldP spid="33" grpId="0" animBg="1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8400-63A0-4DD5-847D-B72C5436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Practical </a:t>
            </a:r>
            <a:r>
              <a:rPr lang="nl-NL" dirty="0" err="1"/>
              <a:t>Challenges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960BF-3866-43AC-8CD4-E244554F3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[fine </a:t>
            </a:r>
            <a:r>
              <a:rPr lang="nl-NL" dirty="0" err="1"/>
              <a:t>grained</a:t>
            </a:r>
            <a:r>
              <a:rPr lang="nl-NL" dirty="0"/>
              <a:t>]</a:t>
            </a:r>
            <a:br>
              <a:rPr lang="nl-NL" dirty="0"/>
            </a:br>
            <a:r>
              <a:rPr lang="nl-NL" dirty="0"/>
              <a:t>change events </a:t>
            </a:r>
            <a:r>
              <a:rPr lang="nl-NL" dirty="0" err="1"/>
              <a:t>from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sources</a:t>
            </a:r>
          </a:p>
          <a:p>
            <a:r>
              <a:rPr lang="nl-NL" dirty="0"/>
              <a:t>Event schema </a:t>
            </a:r>
            <a:r>
              <a:rPr lang="nl-NL" dirty="0" err="1"/>
              <a:t>evolution</a:t>
            </a:r>
            <a:endParaRPr lang="nl-NL" dirty="0"/>
          </a:p>
          <a:p>
            <a:r>
              <a:rPr lang="nl-NL" dirty="0"/>
              <a:t>Lag in Cache Databases</a:t>
            </a:r>
          </a:p>
          <a:p>
            <a:pPr lvl="1"/>
            <a:r>
              <a:rPr lang="nl-NL" dirty="0"/>
              <a:t>“</a:t>
            </a:r>
            <a:r>
              <a:rPr lang="nl-NL" dirty="0" err="1"/>
              <a:t>eventual</a:t>
            </a:r>
            <a:r>
              <a:rPr lang="nl-NL" dirty="0"/>
              <a:t> </a:t>
            </a:r>
            <a:r>
              <a:rPr lang="nl-NL" dirty="0" err="1"/>
              <a:t>consistency</a:t>
            </a:r>
            <a:r>
              <a:rPr lang="nl-NL" dirty="0"/>
              <a:t>”</a:t>
            </a:r>
          </a:p>
          <a:p>
            <a:r>
              <a:rPr lang="nl-NL" dirty="0" err="1"/>
              <a:t>Differences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sources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cache databases</a:t>
            </a:r>
          </a:p>
          <a:p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dirty="0" err="1"/>
              <a:t>creation</a:t>
            </a:r>
            <a:r>
              <a:rPr lang="nl-NL" dirty="0"/>
              <a:t> of Cache Databases</a:t>
            </a:r>
          </a:p>
          <a:p>
            <a:r>
              <a:rPr lang="nl-NL" dirty="0"/>
              <a:t>General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Incidental</a:t>
            </a:r>
            <a:r>
              <a:rPr lang="nl-NL" dirty="0"/>
              <a:t> event storm</a:t>
            </a:r>
          </a:p>
          <a:p>
            <a:r>
              <a:rPr lang="nl-NL" dirty="0"/>
              <a:t>Business </a:t>
            </a:r>
            <a:r>
              <a:rPr lang="nl-NL" dirty="0" err="1"/>
              <a:t>and</a:t>
            </a:r>
            <a:r>
              <a:rPr lang="nl-NL" dirty="0"/>
              <a:t> Mission Critical availability</a:t>
            </a:r>
          </a:p>
          <a:p>
            <a:r>
              <a:rPr lang="nl-NL" dirty="0"/>
              <a:t>Data </a:t>
            </a:r>
            <a:r>
              <a:rPr lang="nl-NL" dirty="0" err="1"/>
              <a:t>Authorization</a:t>
            </a:r>
            <a:endParaRPr lang="nl-NL" dirty="0"/>
          </a:p>
          <a:p>
            <a:pPr lvl="1"/>
            <a:r>
              <a:rPr lang="nl-NL" dirty="0"/>
              <a:t>Logic </a:t>
            </a:r>
            <a:r>
              <a:rPr lang="nl-NL" dirty="0" err="1"/>
              <a:t>enforced</a:t>
            </a:r>
            <a:r>
              <a:rPr lang="nl-NL" dirty="0"/>
              <a:t> in source (</a:t>
            </a:r>
            <a:r>
              <a:rPr lang="nl-NL" dirty="0" err="1"/>
              <a:t>applications</a:t>
            </a:r>
            <a:r>
              <a:rPr lang="nl-NL" dirty="0"/>
              <a:t>)</a:t>
            </a:r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A646D-5395-4A67-86BF-DB0C10E6F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C16B1-5023-4149-93B5-A172DFF19E39}"/>
              </a:ext>
            </a:extLst>
          </p:cNvPr>
          <p:cNvGrpSpPr/>
          <p:nvPr/>
        </p:nvGrpSpPr>
        <p:grpSpPr>
          <a:xfrm>
            <a:off x="3204000" y="750086"/>
            <a:ext cx="5749809" cy="2698714"/>
            <a:chOff x="116028" y="641942"/>
            <a:chExt cx="9277695" cy="4218092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BDAABF45-1F1D-4CC1-92EB-E75182DE652A}"/>
                </a:ext>
              </a:extLst>
            </p:cNvPr>
            <p:cNvSpPr/>
            <p:nvPr/>
          </p:nvSpPr>
          <p:spPr>
            <a:xfrm>
              <a:off x="116028" y="1267578"/>
              <a:ext cx="1951200" cy="11304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</a:t>
              </a:r>
              <a:endParaRPr lang="en-NL" sz="700" dirty="0"/>
            </a:p>
          </p:txBody>
        </p:sp>
        <p:sp>
          <p:nvSpPr>
            <p:cNvPr id="6" name="Cylinder 5">
              <a:extLst>
                <a:ext uri="{FF2B5EF4-FFF2-40B4-BE49-F238E27FC236}">
                  <a16:creationId xmlns:a16="http://schemas.microsoft.com/office/drawing/2014/main" id="{65A94650-09FE-42B6-98F7-37D65817A6E6}"/>
                </a:ext>
              </a:extLst>
            </p:cNvPr>
            <p:cNvSpPr/>
            <p:nvPr/>
          </p:nvSpPr>
          <p:spPr>
            <a:xfrm>
              <a:off x="974031" y="2782278"/>
              <a:ext cx="1951200" cy="1130400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</a:t>
              </a:r>
              <a:endParaRPr lang="en-NL" sz="700" dirty="0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96C87AA-7372-4DC5-9D45-77845601EBA2}"/>
                </a:ext>
              </a:extLst>
            </p:cNvPr>
            <p:cNvSpPr/>
            <p:nvPr/>
          </p:nvSpPr>
          <p:spPr>
            <a:xfrm>
              <a:off x="7762843" y="1618625"/>
              <a:ext cx="1504800" cy="990267"/>
            </a:xfrm>
            <a:prstGeom prst="cub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Invoicing</a:t>
              </a:r>
              <a:endParaRPr lang="en-NL" sz="700" dirty="0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49967097-5A07-4768-86E9-85EC0FB9B691}"/>
                </a:ext>
              </a:extLst>
            </p:cNvPr>
            <p:cNvSpPr/>
            <p:nvPr/>
          </p:nvSpPr>
          <p:spPr>
            <a:xfrm>
              <a:off x="7888923" y="2783908"/>
              <a:ext cx="1504800" cy="990267"/>
            </a:xfrm>
            <a:prstGeom prst="cub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Billing</a:t>
              </a:r>
              <a:endParaRPr lang="en-NL" sz="700" dirty="0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C139DE5B-044F-473F-BDB8-DEE490CFF018}"/>
                </a:ext>
              </a:extLst>
            </p:cNvPr>
            <p:cNvSpPr/>
            <p:nvPr/>
          </p:nvSpPr>
          <p:spPr>
            <a:xfrm>
              <a:off x="6612047" y="641942"/>
              <a:ext cx="1504800" cy="990267"/>
            </a:xfrm>
            <a:prstGeom prst="cub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Marketing </a:t>
              </a:r>
              <a:r>
                <a:rPr lang="nl-NL" sz="700" dirty="0" err="1"/>
                <a:t>Campaigns</a:t>
              </a:r>
              <a:endParaRPr lang="en-NL" sz="700" dirty="0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313B7997-3AAD-44A0-A81D-7C07C66F06DA}"/>
                </a:ext>
              </a:extLst>
            </p:cNvPr>
            <p:cNvSpPr/>
            <p:nvPr/>
          </p:nvSpPr>
          <p:spPr>
            <a:xfrm rot="19630519">
              <a:off x="5914454" y="1390285"/>
              <a:ext cx="509906" cy="456679"/>
            </a:xfrm>
            <a:prstGeom prst="lef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6CA7699F-7C3B-4368-AD04-8F1BBAC025BE}"/>
                </a:ext>
              </a:extLst>
            </p:cNvPr>
            <p:cNvSpPr/>
            <p:nvPr/>
          </p:nvSpPr>
          <p:spPr>
            <a:xfrm rot="1121444">
              <a:off x="6528024" y="2744032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4AAAA6E1-A675-4D67-AC1C-73F1EC410395}"/>
                </a:ext>
              </a:extLst>
            </p:cNvPr>
            <p:cNvSpPr/>
            <p:nvPr/>
          </p:nvSpPr>
          <p:spPr>
            <a:xfrm rot="20888313">
              <a:off x="6448996" y="3415460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20CEC2A4-F46F-42F4-8876-EF3794307DE7}"/>
                </a:ext>
              </a:extLst>
            </p:cNvPr>
            <p:cNvSpPr/>
            <p:nvPr/>
          </p:nvSpPr>
          <p:spPr>
            <a:xfrm rot="21448226">
              <a:off x="6062623" y="1867779"/>
              <a:ext cx="1596129" cy="456679"/>
            </a:xfrm>
            <a:prstGeom prst="lef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BA6C6D-52E1-460C-A93E-22321FF1F407}"/>
                </a:ext>
              </a:extLst>
            </p:cNvPr>
            <p:cNvSpPr/>
            <p:nvPr/>
          </p:nvSpPr>
          <p:spPr>
            <a:xfrm>
              <a:off x="2489800" y="799578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9213FF-4A6D-4D1C-8FB5-201128B43950}"/>
                </a:ext>
              </a:extLst>
            </p:cNvPr>
            <p:cNvSpPr/>
            <p:nvPr/>
          </p:nvSpPr>
          <p:spPr>
            <a:xfrm>
              <a:off x="5509219" y="864034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16" name="Picture 14" descr="Image result for elastic search">
              <a:extLst>
                <a:ext uri="{FF2B5EF4-FFF2-40B4-BE49-F238E27FC236}">
                  <a16:creationId xmlns:a16="http://schemas.microsoft.com/office/drawing/2014/main" id="{4B94570D-3A91-4A1A-89A4-1B5CEEF83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506" y="4054098"/>
              <a:ext cx="957762" cy="37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57B3114-906B-4F86-A1E5-739BB5DDA254}"/>
                </a:ext>
              </a:extLst>
            </p:cNvPr>
            <p:cNvSpPr/>
            <p:nvPr/>
          </p:nvSpPr>
          <p:spPr>
            <a:xfrm>
              <a:off x="4464480" y="1855972"/>
              <a:ext cx="1098046" cy="684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 Cache DB</a:t>
              </a:r>
              <a:endParaRPr lang="en-NL" sz="700" dirty="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1116BDB6-29DB-4369-8864-733F0BC53980}"/>
                </a:ext>
              </a:extLst>
            </p:cNvPr>
            <p:cNvSpPr/>
            <p:nvPr/>
          </p:nvSpPr>
          <p:spPr>
            <a:xfrm>
              <a:off x="4668529" y="3015138"/>
              <a:ext cx="1329632" cy="966926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 Cache DB</a:t>
              </a:r>
              <a:endParaRPr lang="en-NL" sz="700" dirty="0"/>
            </a:p>
          </p:txBody>
        </p:sp>
        <p:pic>
          <p:nvPicPr>
            <p:cNvPr id="19" name="Picture 2" descr="Image result for apache cassandra logo">
              <a:extLst>
                <a:ext uri="{FF2B5EF4-FFF2-40B4-BE49-F238E27FC236}">
                  <a16:creationId xmlns:a16="http://schemas.microsoft.com/office/drawing/2014/main" id="{BF1D416B-F695-46AA-A9AE-80D93FDA6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694" y="4213558"/>
              <a:ext cx="957762" cy="641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8A4EA461-7FAB-453C-B82A-64CA52DB9CD1}"/>
                </a:ext>
              </a:extLst>
            </p:cNvPr>
            <p:cNvSpPr/>
            <p:nvPr/>
          </p:nvSpPr>
          <p:spPr>
            <a:xfrm>
              <a:off x="3263671" y="2232378"/>
              <a:ext cx="989032" cy="782760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21" name="Picture 2" descr="Image result for logo kafka">
              <a:extLst>
                <a:ext uri="{FF2B5EF4-FFF2-40B4-BE49-F238E27FC236}">
                  <a16:creationId xmlns:a16="http://schemas.microsoft.com/office/drawing/2014/main" id="{F40ADFB7-C80E-49B8-B084-1CE15E727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634" y="2690628"/>
              <a:ext cx="612619" cy="322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CDEF0EE8-1C76-4BA5-ACFD-5BA989519AD3}"/>
                </a:ext>
              </a:extLst>
            </p:cNvPr>
            <p:cNvCxnSpPr>
              <a:stCxn id="20" idx="5"/>
              <a:endCxn id="17" idx="2"/>
            </p:cNvCxnSpPr>
            <p:nvPr/>
          </p:nvCxnSpPr>
          <p:spPr>
            <a:xfrm flipV="1">
              <a:off x="4252703" y="2197972"/>
              <a:ext cx="211777" cy="32794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82C0795E-02BB-49E5-8845-6177AF60C26F}"/>
                </a:ext>
              </a:extLst>
            </p:cNvPr>
            <p:cNvCxnSpPr>
              <a:stCxn id="20" idx="4"/>
              <a:endCxn id="18" idx="2"/>
            </p:cNvCxnSpPr>
            <p:nvPr/>
          </p:nvCxnSpPr>
          <p:spPr>
            <a:xfrm>
              <a:off x="4057013" y="2721603"/>
              <a:ext cx="611516" cy="77699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5D602C-8F95-4F4D-A255-4C8A998F73BF}"/>
                </a:ext>
              </a:extLst>
            </p:cNvPr>
            <p:cNvSpPr/>
            <p:nvPr/>
          </p:nvSpPr>
          <p:spPr>
            <a:xfrm>
              <a:off x="2066400" y="1264647"/>
              <a:ext cx="1318327" cy="1046553"/>
            </a:xfrm>
            <a:custGeom>
              <a:avLst/>
              <a:gdLst>
                <a:gd name="connsiteX0" fmla="*/ 0 w 1318327"/>
                <a:gd name="connsiteY0" fmla="*/ 592953 h 1046553"/>
                <a:gd name="connsiteX1" fmla="*/ 561600 w 1318327"/>
                <a:gd name="connsiteY1" fmla="*/ 9753 h 1046553"/>
                <a:gd name="connsiteX2" fmla="*/ 1303200 w 1318327"/>
                <a:gd name="connsiteY2" fmla="*/ 261753 h 1046553"/>
                <a:gd name="connsiteX3" fmla="*/ 1080000 w 1318327"/>
                <a:gd name="connsiteY3" fmla="*/ 700953 h 1046553"/>
                <a:gd name="connsiteX4" fmla="*/ 1317600 w 1318327"/>
                <a:gd name="connsiteY4" fmla="*/ 1046553 h 104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8327" h="1046553">
                  <a:moveTo>
                    <a:pt x="0" y="592953"/>
                  </a:moveTo>
                  <a:cubicBezTo>
                    <a:pt x="172200" y="328953"/>
                    <a:pt x="344400" y="64953"/>
                    <a:pt x="561600" y="9753"/>
                  </a:cubicBezTo>
                  <a:cubicBezTo>
                    <a:pt x="778800" y="-45447"/>
                    <a:pt x="1216800" y="146553"/>
                    <a:pt x="1303200" y="261753"/>
                  </a:cubicBezTo>
                  <a:cubicBezTo>
                    <a:pt x="1389600" y="376953"/>
                    <a:pt x="1077600" y="570153"/>
                    <a:pt x="1080000" y="700953"/>
                  </a:cubicBezTo>
                  <a:cubicBezTo>
                    <a:pt x="1082400" y="831753"/>
                    <a:pt x="1200000" y="939153"/>
                    <a:pt x="1317600" y="10465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2B4641E-1687-4343-B087-4B510C106E00}"/>
                </a:ext>
              </a:extLst>
            </p:cNvPr>
            <p:cNvSpPr/>
            <p:nvPr/>
          </p:nvSpPr>
          <p:spPr>
            <a:xfrm>
              <a:off x="2905530" y="2620800"/>
              <a:ext cx="377670" cy="928800"/>
            </a:xfrm>
            <a:custGeom>
              <a:avLst/>
              <a:gdLst>
                <a:gd name="connsiteX0" fmla="*/ 24870 w 377670"/>
                <a:gd name="connsiteY0" fmla="*/ 928800 h 928800"/>
                <a:gd name="connsiteX1" fmla="*/ 370470 w 377670"/>
                <a:gd name="connsiteY1" fmla="*/ 763200 h 928800"/>
                <a:gd name="connsiteX2" fmla="*/ 204870 w 377670"/>
                <a:gd name="connsiteY2" fmla="*/ 532800 h 928800"/>
                <a:gd name="connsiteX3" fmla="*/ 3270 w 377670"/>
                <a:gd name="connsiteY3" fmla="*/ 122400 h 928800"/>
                <a:gd name="connsiteX4" fmla="*/ 377670 w 377670"/>
                <a:gd name="connsiteY4" fmla="*/ 0 h 9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70" h="928800">
                  <a:moveTo>
                    <a:pt x="24870" y="928800"/>
                  </a:moveTo>
                  <a:cubicBezTo>
                    <a:pt x="182670" y="879000"/>
                    <a:pt x="340470" y="829200"/>
                    <a:pt x="370470" y="763200"/>
                  </a:cubicBezTo>
                  <a:cubicBezTo>
                    <a:pt x="400470" y="697200"/>
                    <a:pt x="266070" y="639600"/>
                    <a:pt x="204870" y="532800"/>
                  </a:cubicBezTo>
                  <a:cubicBezTo>
                    <a:pt x="143670" y="426000"/>
                    <a:pt x="-25530" y="211200"/>
                    <a:pt x="3270" y="122400"/>
                  </a:cubicBezTo>
                  <a:cubicBezTo>
                    <a:pt x="32070" y="33600"/>
                    <a:pt x="204870" y="16800"/>
                    <a:pt x="377670" y="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6" name="Lightning Bolt 25">
              <a:extLst>
                <a:ext uri="{FF2B5EF4-FFF2-40B4-BE49-F238E27FC236}">
                  <a16:creationId xmlns:a16="http://schemas.microsoft.com/office/drawing/2014/main" id="{ED70D98A-539B-4E99-B9C7-4B9EED5540A8}"/>
                </a:ext>
              </a:extLst>
            </p:cNvPr>
            <p:cNvSpPr/>
            <p:nvPr/>
          </p:nvSpPr>
          <p:spPr>
            <a:xfrm>
              <a:off x="2236123" y="1349478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7" name="Lightning Bolt 26">
              <a:extLst>
                <a:ext uri="{FF2B5EF4-FFF2-40B4-BE49-F238E27FC236}">
                  <a16:creationId xmlns:a16="http://schemas.microsoft.com/office/drawing/2014/main" id="{05CD74F5-FE40-429E-8F19-9D21D6EDBAAE}"/>
                </a:ext>
              </a:extLst>
            </p:cNvPr>
            <p:cNvSpPr/>
            <p:nvPr/>
          </p:nvSpPr>
          <p:spPr>
            <a:xfrm>
              <a:off x="3093773" y="3314556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8" name="Lightning Bolt 27">
              <a:extLst>
                <a:ext uri="{FF2B5EF4-FFF2-40B4-BE49-F238E27FC236}">
                  <a16:creationId xmlns:a16="http://schemas.microsoft.com/office/drawing/2014/main" id="{1019BF0A-8EBC-4FD3-9D79-6FB92C179979}"/>
                </a:ext>
              </a:extLst>
            </p:cNvPr>
            <p:cNvSpPr/>
            <p:nvPr/>
          </p:nvSpPr>
          <p:spPr>
            <a:xfrm>
              <a:off x="4303068" y="3027813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9" name="Lightning Bolt 28">
              <a:extLst>
                <a:ext uri="{FF2B5EF4-FFF2-40B4-BE49-F238E27FC236}">
                  <a16:creationId xmlns:a16="http://schemas.microsoft.com/office/drawing/2014/main" id="{E391B0E0-D6DE-4807-9737-FFC8D739E765}"/>
                </a:ext>
              </a:extLst>
            </p:cNvPr>
            <p:cNvSpPr/>
            <p:nvPr/>
          </p:nvSpPr>
          <p:spPr>
            <a:xfrm>
              <a:off x="4274512" y="2300126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</p:grpSp>
    </p:spTree>
    <p:extLst>
      <p:ext uri="{BB962C8B-B14F-4D97-AF65-F5344CB8AC3E}">
        <p14:creationId xmlns:p14="http://schemas.microsoft.com/office/powerpoint/2010/main" val="288620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" y="288000"/>
            <a:ext cx="6853181" cy="504000"/>
          </a:xfrm>
        </p:spPr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platform at Eneco is </a:t>
            </a:r>
            <a:r>
              <a:rPr lang="nl-NL" dirty="0" err="1"/>
              <a:t>enclosed</a:t>
            </a:r>
            <a:r>
              <a:rPr lang="nl-NL" dirty="0"/>
              <a:t> in </a:t>
            </a:r>
            <a:br>
              <a:rPr lang="nl-NL" dirty="0"/>
            </a:br>
            <a:r>
              <a:rPr lang="nl-NL" dirty="0" err="1"/>
              <a:t>Axual</a:t>
            </a:r>
            <a:r>
              <a:rPr lang="nl-NL" dirty="0"/>
              <a:t> Platform -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Conclusion Mission Critical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-745277" y="126920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112726" y="278390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1628495" y="80120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7649214" y="813362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6475134" y="1834954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6679183" y="2994120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897645" y="2017339"/>
            <a:ext cx="1291416" cy="1043926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631" y="2504895"/>
            <a:ext cx="921764" cy="48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5453732" y="2176954"/>
            <a:ext cx="1021402" cy="327941"/>
          </a:xfrm>
          <a:prstGeom prst="bentConnector3">
            <a:avLst>
              <a:gd name="adj1" fmla="val 5887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5426214" y="2747153"/>
            <a:ext cx="1252969" cy="73043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1205095" y="1266277"/>
            <a:ext cx="2264932" cy="1130401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 rot="809835">
            <a:off x="1969655" y="2606739"/>
            <a:ext cx="1421640" cy="850645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1327098" y="1553755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2139960" y="3218228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6316768" y="3362665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6083335" y="2024034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A73BF059-09F4-418E-983C-6DF3118D1D80}"/>
              </a:ext>
            </a:extLst>
          </p:cNvPr>
          <p:cNvSpPr/>
          <p:nvPr/>
        </p:nvSpPr>
        <p:spPr>
          <a:xfrm>
            <a:off x="3470027" y="1631031"/>
            <a:ext cx="2315579" cy="1994457"/>
          </a:xfrm>
          <a:prstGeom prst="cube">
            <a:avLst/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1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9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4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Snagit_SNG830">
            <a:extLst>
              <a:ext uri="{FF2B5EF4-FFF2-40B4-BE49-F238E27FC236}">
                <a16:creationId xmlns:a16="http://schemas.microsoft.com/office/drawing/2014/main" id="{C5387109-0EE1-443D-902E-64A1BBA9D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265" y="3190403"/>
            <a:ext cx="1120237" cy="3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4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32" grpId="0" animBg="1"/>
      <p:bldP spid="33" grpId="0" animBg="1"/>
      <p:bldP spid="35" grpId="0" animBg="1"/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C1AF-966A-4F7F-953E-09E6BDF1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A6C6-C2F9-4716-9DEC-6EDE44D1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1386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  <p:sp>
        <p:nvSpPr>
          <p:cNvPr id="16" name="Can 15"/>
          <p:cNvSpPr/>
          <p:nvPr/>
        </p:nvSpPr>
        <p:spPr>
          <a:xfrm>
            <a:off x="3631699" y="1208015"/>
            <a:ext cx="3012382" cy="2781758"/>
          </a:xfrm>
          <a:prstGeom prst="can">
            <a:avLst/>
          </a:prstGeom>
          <a:gradFill rotWithShape="1">
            <a:gsLst>
              <a:gs pos="0">
                <a:srgbClr val="E84C22">
                  <a:satMod val="103000"/>
                  <a:lumMod val="102000"/>
                  <a:tint val="94000"/>
                </a:srgbClr>
              </a:gs>
              <a:gs pos="50000">
                <a:srgbClr val="E84C22">
                  <a:satMod val="110000"/>
                  <a:lumMod val="100000"/>
                  <a:shade val="100000"/>
                </a:srgbClr>
              </a:gs>
              <a:gs pos="100000">
                <a:srgbClr val="E84C2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447332" y="1603675"/>
            <a:ext cx="2034469" cy="639265"/>
          </a:xfrm>
          <a:prstGeom prst="rightArrow">
            <a:avLst/>
          </a:prstGeom>
          <a:gradFill rotWithShape="1">
            <a:gsLst>
              <a:gs pos="0">
                <a:srgbClr val="B22600">
                  <a:satMod val="103000"/>
                  <a:lumMod val="102000"/>
                  <a:tint val="94000"/>
                </a:srgbClr>
              </a:gs>
              <a:gs pos="50000">
                <a:srgbClr val="B22600">
                  <a:satMod val="110000"/>
                  <a:lumMod val="100000"/>
                  <a:shade val="100000"/>
                </a:srgbClr>
              </a:gs>
              <a:gs pos="100000">
                <a:srgbClr val="B226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B22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Manipulation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17447" y="2125494"/>
            <a:ext cx="3364356" cy="2761060"/>
          </a:xfrm>
          <a:prstGeom prst="rightArrow">
            <a:avLst/>
          </a:prstGeom>
          <a:gradFill rotWithShape="1">
            <a:gsLst>
              <a:gs pos="0">
                <a:srgbClr val="CC9900">
                  <a:satMod val="103000"/>
                  <a:lumMod val="102000"/>
                  <a:tint val="94000"/>
                </a:srgbClr>
              </a:gs>
              <a:gs pos="50000">
                <a:srgbClr val="CC9900">
                  <a:satMod val="110000"/>
                  <a:lumMod val="100000"/>
                  <a:shade val="100000"/>
                </a:srgbClr>
              </a:gs>
              <a:gs pos="100000">
                <a:srgbClr val="CC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Retrieval</a:t>
            </a:r>
            <a:endParaRPr kumimoji="0" lang="nl-NL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</a:t>
            </a:r>
          </a:p>
        </p:txBody>
      </p:sp>
    </p:spTree>
    <p:extLst>
      <p:ext uri="{BB962C8B-B14F-4D97-AF65-F5344CB8AC3E}">
        <p14:creationId xmlns:p14="http://schemas.microsoft.com/office/powerpoint/2010/main" val="399886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011B0-0F42-4FE1-83DC-E3B3A45E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Same Data, Multiple – different – </a:t>
            </a:r>
            <a:r>
              <a:rPr lang="nl-NL" dirty="0" err="1"/>
              <a:t>Usage</a:t>
            </a:r>
            <a:r>
              <a:rPr lang="nl-NL" dirty="0"/>
              <a:t> </a:t>
            </a:r>
            <a:r>
              <a:rPr lang="nl-NL" dirty="0" err="1"/>
              <a:t>Scenarios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94236-AE56-44CE-86E4-CF75CCFAF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/>
              <a:t>Different in: </a:t>
            </a:r>
          </a:p>
          <a:p>
            <a:pPr lvl="1"/>
            <a:r>
              <a:rPr lang="nl-NL" i="1" dirty="0" err="1"/>
              <a:t>Why</a:t>
            </a:r>
            <a:endParaRPr lang="nl-NL" i="1" dirty="0"/>
          </a:p>
          <a:p>
            <a:pPr lvl="1"/>
            <a:r>
              <a:rPr lang="nl-NL" dirty="0" err="1"/>
              <a:t>What</a:t>
            </a:r>
            <a:r>
              <a:rPr lang="nl-NL" dirty="0"/>
              <a:t> – </a:t>
            </a:r>
            <a:r>
              <a:rPr lang="nl-NL" dirty="0" err="1"/>
              <a:t>grain</a:t>
            </a:r>
            <a:r>
              <a:rPr lang="nl-NL" dirty="0"/>
              <a:t>, </a:t>
            </a:r>
            <a:r>
              <a:rPr lang="nl-NL" dirty="0" err="1"/>
              <a:t>aggregation</a:t>
            </a:r>
            <a:r>
              <a:rPr lang="nl-NL" dirty="0"/>
              <a:t>, </a:t>
            </a:r>
            <a:r>
              <a:rPr lang="nl-NL" dirty="0" err="1"/>
              <a:t>breadth</a:t>
            </a:r>
            <a:r>
              <a:rPr lang="nl-NL" dirty="0"/>
              <a:t>, type of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variation</a:t>
            </a:r>
            <a:r>
              <a:rPr lang="nl-NL" dirty="0"/>
              <a:t> in </a:t>
            </a:r>
            <a:r>
              <a:rPr lang="nl-NL" dirty="0" err="1"/>
              <a:t>queries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How – format, </a:t>
            </a:r>
            <a:r>
              <a:rPr lang="nl-NL" dirty="0" err="1"/>
              <a:t>language</a:t>
            </a:r>
            <a:r>
              <a:rPr lang="nl-NL" dirty="0"/>
              <a:t>, </a:t>
            </a:r>
            <a:r>
              <a:rPr lang="nl-NL" dirty="0" err="1"/>
              <a:t>accuracy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freshness</a:t>
            </a:r>
            <a:r>
              <a:rPr lang="nl-NL" dirty="0"/>
              <a:t>, </a:t>
            </a:r>
            <a:r>
              <a:rPr lang="nl-NL" dirty="0" err="1"/>
              <a:t>consistency</a:t>
            </a:r>
            <a:endParaRPr lang="nl-NL" dirty="0"/>
          </a:p>
          <a:p>
            <a:pPr lvl="1"/>
            <a:r>
              <a:rPr lang="nl-NL" dirty="0" err="1"/>
              <a:t>When</a:t>
            </a:r>
            <a:r>
              <a:rPr lang="nl-NL" dirty="0"/>
              <a:t> – </a:t>
            </a:r>
            <a:r>
              <a:rPr lang="nl-NL" dirty="0" err="1"/>
              <a:t>frequency</a:t>
            </a:r>
            <a:r>
              <a:rPr lang="nl-NL" dirty="0"/>
              <a:t>, time of </a:t>
            </a:r>
            <a:r>
              <a:rPr lang="nl-NL" dirty="0" err="1"/>
              <a:t>day</a:t>
            </a:r>
            <a:r>
              <a:rPr lang="nl-NL" dirty="0"/>
              <a:t> | week | </a:t>
            </a:r>
            <a:r>
              <a:rPr lang="nl-NL" dirty="0" err="1"/>
              <a:t>month</a:t>
            </a:r>
            <a:r>
              <a:rPr lang="nl-NL" dirty="0"/>
              <a:t>, 24/7</a:t>
            </a:r>
          </a:p>
          <a:p>
            <a:pPr lvl="1"/>
            <a:r>
              <a:rPr lang="nl-NL" dirty="0" err="1"/>
              <a:t>Where</a:t>
            </a:r>
            <a:r>
              <a:rPr lang="nl-NL" dirty="0"/>
              <a:t> – </a:t>
            </a:r>
            <a:r>
              <a:rPr lang="nl-NL" dirty="0" err="1"/>
              <a:t>latency</a:t>
            </a:r>
            <a:r>
              <a:rPr lang="nl-NL" dirty="0"/>
              <a:t>, band </a:t>
            </a:r>
            <a:r>
              <a:rPr lang="nl-NL" dirty="0" err="1"/>
              <a:t>width</a:t>
            </a:r>
            <a:r>
              <a:rPr lang="nl-NL" dirty="0"/>
              <a:t>, off line</a:t>
            </a:r>
          </a:p>
          <a:p>
            <a:pPr lvl="1"/>
            <a:r>
              <a:rPr lang="nl-NL" dirty="0" err="1"/>
              <a:t>Who</a:t>
            </a:r>
            <a:r>
              <a:rPr lang="nl-NL" dirty="0"/>
              <a:t> – </a:t>
            </a:r>
            <a:r>
              <a:rPr lang="nl-NL" dirty="0" err="1"/>
              <a:t>scale</a:t>
            </a:r>
            <a:r>
              <a:rPr lang="nl-NL" dirty="0"/>
              <a:t>, different </a:t>
            </a:r>
            <a:r>
              <a:rPr lang="nl-NL" dirty="0" err="1"/>
              <a:t>roles</a:t>
            </a:r>
            <a:r>
              <a:rPr lang="nl-NL" dirty="0"/>
              <a:t> &amp; user </a:t>
            </a:r>
            <a:r>
              <a:rPr lang="nl-NL" dirty="0" err="1"/>
              <a:t>groups</a:t>
            </a:r>
            <a:endParaRPr lang="nl-NL" dirty="0"/>
          </a:p>
          <a:p>
            <a:pPr marL="180000" lvl="1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31F85-2A84-4526-967D-B9160FF57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  <p:pic>
        <p:nvPicPr>
          <p:cNvPr id="8194" name="Picture 2" descr="Image result for what how when where who">
            <a:extLst>
              <a:ext uri="{FF2B5EF4-FFF2-40B4-BE49-F238E27FC236}">
                <a16:creationId xmlns:a16="http://schemas.microsoft.com/office/drawing/2014/main" id="{F7C7FA24-B449-4D57-BCED-D59CB01D2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917900"/>
            <a:ext cx="38100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16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loud 28"/>
          <p:cNvSpPr/>
          <p:nvPr/>
        </p:nvSpPr>
        <p:spPr>
          <a:xfrm>
            <a:off x="1518407" y="3663674"/>
            <a:ext cx="2614585" cy="1260390"/>
          </a:xfrm>
          <a:prstGeom prst="clou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  <p:sp>
        <p:nvSpPr>
          <p:cNvPr id="14" name="Can 13"/>
          <p:cNvSpPr/>
          <p:nvPr/>
        </p:nvSpPr>
        <p:spPr>
          <a:xfrm>
            <a:off x="4661261" y="2616546"/>
            <a:ext cx="1140355" cy="725071"/>
          </a:xfrm>
          <a:prstGeom prst="can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Special </a:t>
            </a: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Can 14"/>
          <p:cNvSpPr/>
          <p:nvPr/>
        </p:nvSpPr>
        <p:spPr>
          <a:xfrm>
            <a:off x="5729070" y="3386563"/>
            <a:ext cx="1415154" cy="958699"/>
          </a:xfrm>
          <a:prstGeom prst="can">
            <a:avLst/>
          </a:prstGeom>
          <a:gradFill rotWithShape="1">
            <a:gsLst>
              <a:gs pos="0">
                <a:srgbClr val="FFBD47">
                  <a:lumMod val="110000"/>
                  <a:satMod val="105000"/>
                  <a:tint val="67000"/>
                </a:srgbClr>
              </a:gs>
              <a:gs pos="50000">
                <a:srgbClr val="FFBD47">
                  <a:lumMod val="105000"/>
                  <a:satMod val="103000"/>
                  <a:tint val="73000"/>
                </a:srgbClr>
              </a:gs>
              <a:gs pos="100000">
                <a:srgbClr val="FFB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B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 Clusters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an 15"/>
          <p:cNvSpPr/>
          <p:nvPr/>
        </p:nvSpPr>
        <p:spPr>
          <a:xfrm>
            <a:off x="3522641" y="1175600"/>
            <a:ext cx="2307707" cy="1349962"/>
          </a:xfrm>
          <a:prstGeom prst="can">
            <a:avLst/>
          </a:prstGeom>
          <a:gradFill rotWithShape="1">
            <a:gsLst>
              <a:gs pos="0">
                <a:srgbClr val="E84C22">
                  <a:satMod val="103000"/>
                  <a:lumMod val="102000"/>
                  <a:tint val="94000"/>
                </a:srgbClr>
              </a:gs>
              <a:gs pos="50000">
                <a:srgbClr val="E84C22">
                  <a:satMod val="110000"/>
                  <a:lumMod val="100000"/>
                  <a:shade val="100000"/>
                </a:srgbClr>
              </a:gs>
              <a:gs pos="100000">
                <a:srgbClr val="E84C2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297437" y="1603675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B22600">
                  <a:satMod val="103000"/>
                  <a:lumMod val="102000"/>
                  <a:tint val="94000"/>
                </a:srgbClr>
              </a:gs>
              <a:gs pos="50000">
                <a:srgbClr val="B22600">
                  <a:satMod val="110000"/>
                  <a:lumMod val="100000"/>
                  <a:shade val="100000"/>
                </a:srgbClr>
              </a:gs>
              <a:gs pos="100000">
                <a:srgbClr val="B226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B22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Manipulation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297438" y="3174339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CC9900">
                  <a:satMod val="103000"/>
                  <a:lumMod val="102000"/>
                  <a:tint val="94000"/>
                </a:srgbClr>
              </a:gs>
              <a:gs pos="50000">
                <a:srgbClr val="CC9900">
                  <a:satMod val="110000"/>
                  <a:lumMod val="100000"/>
                  <a:shade val="100000"/>
                </a:srgbClr>
              </a:gs>
              <a:gs pos="100000">
                <a:srgbClr val="CC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Retrieval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Cube 18"/>
          <p:cNvSpPr/>
          <p:nvPr/>
        </p:nvSpPr>
        <p:spPr>
          <a:xfrm>
            <a:off x="4289604" y="3951381"/>
            <a:ext cx="1133490" cy="849507"/>
          </a:xfrm>
          <a:prstGeom prst="cube">
            <a:avLst/>
          </a:prstGeom>
          <a:gradFill rotWithShape="1">
            <a:gsLst>
              <a:gs pos="0">
                <a:srgbClr val="CC9900">
                  <a:lumMod val="110000"/>
                  <a:satMod val="105000"/>
                  <a:tint val="67000"/>
                </a:srgbClr>
              </a:gs>
              <a:gs pos="50000">
                <a:srgbClr val="CC9900">
                  <a:lumMod val="105000"/>
                  <a:satMod val="103000"/>
                  <a:tint val="73000"/>
                </a:srgbClr>
              </a:gs>
              <a:gs pos="100000">
                <a:srgbClr val="CC99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Food Stuff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Cube 19"/>
          <p:cNvSpPr/>
          <p:nvPr/>
        </p:nvSpPr>
        <p:spPr>
          <a:xfrm>
            <a:off x="3694778" y="3408299"/>
            <a:ext cx="1322659" cy="376114"/>
          </a:xfrm>
          <a:prstGeom prst="cube">
            <a:avLst/>
          </a:prstGeom>
          <a:gradFill rotWithShape="1">
            <a:gsLst>
              <a:gs pos="0">
                <a:srgbClr val="B64926">
                  <a:lumMod val="110000"/>
                  <a:satMod val="105000"/>
                  <a:tint val="67000"/>
                </a:srgbClr>
              </a:gs>
              <a:gs pos="50000">
                <a:srgbClr val="B64926">
                  <a:lumMod val="105000"/>
                  <a:satMod val="103000"/>
                  <a:tint val="73000"/>
                </a:srgbClr>
              </a:gs>
              <a:gs pos="100000">
                <a:srgbClr val="B6492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649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Toys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Can 20"/>
          <p:cNvSpPr/>
          <p:nvPr/>
        </p:nvSpPr>
        <p:spPr>
          <a:xfrm>
            <a:off x="6936846" y="2499733"/>
            <a:ext cx="1415154" cy="958699"/>
          </a:xfrm>
          <a:prstGeom prst="can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Quick Product Search Index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335363" y="2519884"/>
            <a:ext cx="532474" cy="1635868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Straight Arrow Connector 30"/>
          <p:cNvCxnSpPr>
            <a:endCxn id="15" idx="1"/>
          </p:cNvCxnSpPr>
          <p:nvPr/>
        </p:nvCxnSpPr>
        <p:spPr>
          <a:xfrm>
            <a:off x="5694263" y="2092899"/>
            <a:ext cx="742384" cy="129366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Straight Arrow Connector 31"/>
          <p:cNvCxnSpPr/>
          <p:nvPr/>
        </p:nvCxnSpPr>
        <p:spPr>
          <a:xfrm>
            <a:off x="5694263" y="1653001"/>
            <a:ext cx="1449961" cy="917507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Straight Arrow Connector 32"/>
          <p:cNvCxnSpPr/>
          <p:nvPr/>
        </p:nvCxnSpPr>
        <p:spPr>
          <a:xfrm>
            <a:off x="4033649" y="2475988"/>
            <a:ext cx="244258" cy="98244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4996870" y="2493851"/>
            <a:ext cx="73338" cy="286862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Cube 40"/>
          <p:cNvSpPr/>
          <p:nvPr/>
        </p:nvSpPr>
        <p:spPr>
          <a:xfrm>
            <a:off x="2165063" y="3994534"/>
            <a:ext cx="1613849" cy="806354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Store in SaaS app</a:t>
            </a:r>
            <a:endParaRPr lang="nl-NL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031517" y="2419109"/>
            <a:ext cx="813698" cy="1736643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47" name="Picture 2" descr="Image result for logo hado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613" y="4190881"/>
            <a:ext cx="1597142" cy="4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303" y="4582207"/>
            <a:ext cx="1138182" cy="271834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49" name="Picture 12" descr="Image result for logo elastic ind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310" y="3265781"/>
            <a:ext cx="1300304" cy="39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6"/>
          <a:srcRect l="7021" t="41486" r="18379" b="34772"/>
          <a:stretch/>
        </p:blipFill>
        <p:spPr>
          <a:xfrm>
            <a:off x="5063196" y="3257306"/>
            <a:ext cx="983300" cy="27313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CQRS: </a:t>
            </a:r>
            <a:r>
              <a:rPr lang="nl-NL" u="sng" dirty="0" err="1"/>
              <a:t>C</a:t>
            </a:r>
            <a:r>
              <a:rPr lang="nl-NL" dirty="0" err="1"/>
              <a:t>ommand</a:t>
            </a:r>
            <a:r>
              <a:rPr lang="nl-NL" dirty="0"/>
              <a:t> </a:t>
            </a:r>
            <a:r>
              <a:rPr lang="nl-NL" u="sng" dirty="0"/>
              <a:t>Q</a:t>
            </a:r>
            <a:r>
              <a:rPr lang="nl-NL" dirty="0"/>
              <a:t>uery </a:t>
            </a:r>
            <a:r>
              <a:rPr lang="nl-NL" u="sng" dirty="0" err="1"/>
              <a:t>R</a:t>
            </a:r>
            <a:r>
              <a:rPr lang="nl-NL" dirty="0" err="1"/>
              <a:t>esponsibility</a:t>
            </a:r>
            <a:r>
              <a:rPr lang="nl-NL" dirty="0"/>
              <a:t> </a:t>
            </a:r>
            <a:r>
              <a:rPr lang="nl-NL" u="sng" dirty="0" err="1"/>
              <a:t>S</a:t>
            </a:r>
            <a:r>
              <a:rPr lang="nl-NL" dirty="0" err="1"/>
              <a:t>egregation</a:t>
            </a:r>
            <a:endParaRPr lang="nl-NL" dirty="0"/>
          </a:p>
        </p:txBody>
      </p:sp>
      <p:pic>
        <p:nvPicPr>
          <p:cNvPr id="10242" name="Picture 2" descr="Image result for solr">
            <a:extLst>
              <a:ext uri="{FF2B5EF4-FFF2-40B4-BE49-F238E27FC236}">
                <a16:creationId xmlns:a16="http://schemas.microsoft.com/office/drawing/2014/main" id="{FCD370E9-F10B-4455-B035-4E7F63C2C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121" y="3664647"/>
            <a:ext cx="690655" cy="34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15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 Steps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Challenges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  <p:sp>
        <p:nvSpPr>
          <p:cNvPr id="6" name="Cloud 5"/>
          <p:cNvSpPr/>
          <p:nvPr/>
        </p:nvSpPr>
        <p:spPr>
          <a:xfrm>
            <a:off x="1185297" y="3741826"/>
            <a:ext cx="2380950" cy="9452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7" name="Can 6"/>
          <p:cNvSpPr/>
          <p:nvPr/>
        </p:nvSpPr>
        <p:spPr>
          <a:xfrm>
            <a:off x="5108271" y="2490210"/>
            <a:ext cx="910070" cy="53845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Special </a:t>
            </a:r>
            <a:r>
              <a:rPr lang="nl-NL" sz="1013" dirty="0" err="1"/>
              <a:t>Products</a:t>
            </a:r>
            <a:endParaRPr lang="en-US" sz="1013" dirty="0"/>
          </a:p>
        </p:txBody>
      </p:sp>
      <p:sp>
        <p:nvSpPr>
          <p:cNvPr id="8" name="Can 7"/>
          <p:cNvSpPr/>
          <p:nvPr/>
        </p:nvSpPr>
        <p:spPr>
          <a:xfrm>
            <a:off x="4984880" y="3212277"/>
            <a:ext cx="1517839" cy="92344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Product Clusters</a:t>
            </a:r>
            <a:endParaRPr lang="en-US" sz="1013" dirty="0"/>
          </a:p>
        </p:txBody>
      </p:sp>
      <p:sp>
        <p:nvSpPr>
          <p:cNvPr id="9" name="Can 8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10" name="Right Arrow 9"/>
          <p:cNvSpPr/>
          <p:nvPr/>
        </p:nvSpPr>
        <p:spPr>
          <a:xfrm>
            <a:off x="1057869" y="1477167"/>
            <a:ext cx="2182091" cy="78545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Data Manipulation</a:t>
            </a:r>
            <a:endParaRPr lang="nl-NL" sz="1013" dirty="0"/>
          </a:p>
        </p:txBody>
      </p:sp>
      <p:sp>
        <p:nvSpPr>
          <p:cNvPr id="11" name="Right Arrow 10"/>
          <p:cNvSpPr/>
          <p:nvPr/>
        </p:nvSpPr>
        <p:spPr>
          <a:xfrm>
            <a:off x="1057869" y="3028668"/>
            <a:ext cx="2182091" cy="78545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Data Retrieval</a:t>
            </a:r>
            <a:endParaRPr lang="nl-NL" sz="1013" dirty="0"/>
          </a:p>
        </p:txBody>
      </p:sp>
      <p:sp>
        <p:nvSpPr>
          <p:cNvPr id="12" name="Cube 11"/>
          <p:cNvSpPr/>
          <p:nvPr/>
        </p:nvSpPr>
        <p:spPr>
          <a:xfrm>
            <a:off x="3566247" y="3674001"/>
            <a:ext cx="1215737" cy="818272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Food Stuff</a:t>
            </a:r>
            <a:endParaRPr lang="nl-NL" sz="1013" dirty="0"/>
          </a:p>
        </p:txBody>
      </p:sp>
      <p:sp>
        <p:nvSpPr>
          <p:cNvPr id="13" name="Cube 12"/>
          <p:cNvSpPr/>
          <p:nvPr/>
        </p:nvSpPr>
        <p:spPr>
          <a:xfrm>
            <a:off x="3504551" y="2949056"/>
            <a:ext cx="1418633" cy="362285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Toys</a:t>
            </a:r>
            <a:endParaRPr lang="nl-NL" sz="1013" dirty="0"/>
          </a:p>
        </p:txBody>
      </p:sp>
      <p:sp>
        <p:nvSpPr>
          <p:cNvPr id="14" name="Can 13"/>
          <p:cNvSpPr/>
          <p:nvPr/>
        </p:nvSpPr>
        <p:spPr>
          <a:xfrm>
            <a:off x="7016271" y="2966157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15" name="Straight Arrow Connector 14"/>
          <p:cNvCxnSpPr>
            <a:stCxn id="9" idx="3"/>
            <a:endCxn id="13" idx="0"/>
          </p:cNvCxnSpPr>
          <p:nvPr/>
        </p:nvCxnSpPr>
        <p:spPr>
          <a:xfrm>
            <a:off x="3965704" y="2482238"/>
            <a:ext cx="293449" cy="4668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4984879" y="2184875"/>
            <a:ext cx="578427" cy="3053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4"/>
          </p:cNvCxnSpPr>
          <p:nvPr/>
        </p:nvCxnSpPr>
        <p:spPr>
          <a:xfrm>
            <a:off x="4984879" y="1832076"/>
            <a:ext cx="2204960" cy="11993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62809" y="2505114"/>
            <a:ext cx="326269" cy="1236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94719" y="2440240"/>
            <a:ext cx="713292" cy="8062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1639408" y="3953884"/>
            <a:ext cx="1600552" cy="604766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Product Store in SaaS app</a:t>
            </a:r>
            <a:endParaRPr lang="nl-NL" sz="1013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987820" y="2490209"/>
            <a:ext cx="448701" cy="14636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ular Callout 21"/>
          <p:cNvSpPr/>
          <p:nvPr/>
        </p:nvSpPr>
        <p:spPr>
          <a:xfrm>
            <a:off x="4242997" y="877478"/>
            <a:ext cx="1710216" cy="339773"/>
          </a:xfrm>
          <a:prstGeom prst="wedgeRectCallout">
            <a:avLst>
              <a:gd name="adj1" fmla="val -29457"/>
              <a:gd name="adj2" fmla="val 11162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Detect changes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5098105" y="1282163"/>
            <a:ext cx="1710216" cy="339773"/>
          </a:xfrm>
          <a:prstGeom prst="wedgeRectCallout">
            <a:avLst>
              <a:gd name="adj1" fmla="val -57914"/>
              <a:gd name="adj2" fmla="val 10945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Extract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5732892" y="1691639"/>
            <a:ext cx="1710216" cy="339773"/>
          </a:xfrm>
          <a:prstGeom prst="wedgeRectCallout">
            <a:avLst>
              <a:gd name="adj1" fmla="val -53603"/>
              <a:gd name="adj2" fmla="val 11379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Transport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6334731" y="2092732"/>
            <a:ext cx="1710216" cy="339773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Convert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7045470" y="2490209"/>
            <a:ext cx="1710216" cy="339773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Apply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6681019" y="1452376"/>
            <a:ext cx="364451" cy="144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Lightning Bolt 28"/>
          <p:cNvSpPr/>
          <p:nvPr/>
        </p:nvSpPr>
        <p:spPr>
          <a:xfrm>
            <a:off x="6944086" y="1245857"/>
            <a:ext cx="144369" cy="25991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ular Callout 24">
            <a:extLst>
              <a:ext uri="{FF2B5EF4-FFF2-40B4-BE49-F238E27FC236}">
                <a16:creationId xmlns:a16="http://schemas.microsoft.com/office/drawing/2014/main" id="{E93B62A6-9B57-457D-A056-7A6808F98432}"/>
              </a:ext>
            </a:extLst>
          </p:cNvPr>
          <p:cNvSpPr/>
          <p:nvPr/>
        </p:nvSpPr>
        <p:spPr>
          <a:xfrm>
            <a:off x="7260793" y="66540"/>
            <a:ext cx="1710216" cy="468946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Spot and Handle Errors</a:t>
            </a:r>
            <a:endParaRPr lang="nl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Rectangular Callout 24">
            <a:extLst>
              <a:ext uri="{FF2B5EF4-FFF2-40B4-BE49-F238E27FC236}">
                <a16:creationId xmlns:a16="http://schemas.microsoft.com/office/drawing/2014/main" id="{77064275-E83F-4432-84C9-658FD871FB3A}"/>
              </a:ext>
            </a:extLst>
          </p:cNvPr>
          <p:cNvSpPr/>
          <p:nvPr/>
        </p:nvSpPr>
        <p:spPr>
          <a:xfrm>
            <a:off x="7302396" y="671662"/>
            <a:ext cx="1710216" cy="419818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Governance &amp; Evolution</a:t>
            </a:r>
            <a:endParaRPr lang="nl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" name="Rectangular Callout 24">
            <a:extLst>
              <a:ext uri="{FF2B5EF4-FFF2-40B4-BE49-F238E27FC236}">
                <a16:creationId xmlns:a16="http://schemas.microsoft.com/office/drawing/2014/main" id="{8FC3DE47-2A99-4E9F-99A6-4DC3A468F00E}"/>
              </a:ext>
            </a:extLst>
          </p:cNvPr>
          <p:cNvSpPr/>
          <p:nvPr/>
        </p:nvSpPr>
        <p:spPr>
          <a:xfrm>
            <a:off x="7337446" y="1241161"/>
            <a:ext cx="1710216" cy="419818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Enforce Constraints &amp; Authorization</a:t>
            </a:r>
            <a:endParaRPr lang="nl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5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 to Q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quickly?</a:t>
            </a:r>
          </a:p>
          <a:p>
            <a:r>
              <a:rPr lang="en-US" dirty="0"/>
              <a:t>How frequently?</a:t>
            </a:r>
          </a:p>
          <a:p>
            <a:r>
              <a:rPr lang="en-US" dirty="0"/>
              <a:t>How reliably?</a:t>
            </a:r>
          </a:p>
          <a:p>
            <a:r>
              <a:rPr lang="en-US" dirty="0"/>
              <a:t>How atomically?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  <p:sp>
        <p:nvSpPr>
          <p:cNvPr id="6" name="Can 5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7" name="Can 6"/>
          <p:cNvSpPr/>
          <p:nvPr/>
        </p:nvSpPr>
        <p:spPr>
          <a:xfrm>
            <a:off x="6168788" y="2682745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8" name="Straight Arrow Connector 7"/>
          <p:cNvCxnSpPr>
            <a:stCxn id="6" idx="4"/>
          </p:cNvCxnSpPr>
          <p:nvPr/>
        </p:nvCxnSpPr>
        <p:spPr>
          <a:xfrm>
            <a:off x="4984879" y="1832076"/>
            <a:ext cx="1526534" cy="896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nagit_PPTA17C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241" y="3397842"/>
            <a:ext cx="1373542" cy="1318157"/>
          </a:xfrm>
          <a:prstGeom prst="rect">
            <a:avLst/>
          </a:prstGeom>
        </p:spPr>
      </p:pic>
      <p:pic>
        <p:nvPicPr>
          <p:cNvPr id="13" name="Snagit_PPTACF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36" y="57432"/>
            <a:ext cx="1220102" cy="12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3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  <p:pic>
        <p:nvPicPr>
          <p:cNvPr id="5837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704" y="-321300"/>
            <a:ext cx="9416704" cy="565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48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Kafka</a:t>
            </a:r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? </a:t>
            </a:r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Core</a:t>
            </a:r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concepts</a:t>
            </a:r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technology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/>
              <a:t>The Eneco Case – The Event Streaming Platform</a:t>
            </a:r>
          </a:p>
          <a:p>
            <a:r>
              <a:rPr lang="nl-NL" b="1" dirty="0" err="1"/>
              <a:t>Shades</a:t>
            </a:r>
            <a:r>
              <a:rPr lang="nl-NL" b="1" dirty="0"/>
              <a:t> of Data – Streaming, CQRS, Event </a:t>
            </a:r>
            <a:r>
              <a:rPr lang="nl-NL" b="1" dirty="0" err="1"/>
              <a:t>Sourcing</a:t>
            </a:r>
            <a:endParaRPr lang="nl-NL" b="1" dirty="0"/>
          </a:p>
          <a:p>
            <a:r>
              <a:rPr lang="nl-NL" b="1" dirty="0"/>
              <a:t>Lab 3 – DIY CQRS </a:t>
            </a:r>
          </a:p>
          <a:p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Microservices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the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quest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for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decoupling</a:t>
            </a:r>
            <a:endParaRPr lang="nl-NL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Lab 4 – Microservices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Choreography</a:t>
            </a:r>
            <a:endParaRPr lang="nl-NL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But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wait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–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there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is more: </a:t>
            </a:r>
          </a:p>
          <a:p>
            <a:pPr lvl="1"/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Ecosystem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supporting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tools</a:t>
            </a:r>
          </a:p>
          <a:p>
            <a:pPr lvl="1"/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Alternative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offerings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(public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cloud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stand-alone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Two of Three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016E3-85C8-44EB-841D-FAD4A954E168}"/>
              </a:ext>
            </a:extLst>
          </p:cNvPr>
          <p:cNvSpPr txBox="1"/>
          <p:nvPr/>
        </p:nvSpPr>
        <p:spPr>
          <a:xfrm rot="16200000">
            <a:off x="58994" y="1246240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>
                    <a:lumMod val="65000"/>
                  </a:schemeClr>
                </a:solidFill>
              </a:rPr>
              <a:t>Part </a:t>
            </a:r>
            <a:r>
              <a:rPr lang="nl-NL" sz="1300" dirty="0" err="1">
                <a:solidFill>
                  <a:schemeClr val="bg1">
                    <a:lumMod val="65000"/>
                  </a:schemeClr>
                </a:solidFill>
              </a:rPr>
              <a:t>One</a:t>
            </a:r>
            <a:endParaRPr lang="en-NL" sz="1300" dirty="0" err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8CA302-849F-48ED-BAC0-F5B0EE83E134}"/>
              </a:ext>
            </a:extLst>
          </p:cNvPr>
          <p:cNvSpPr txBox="1"/>
          <p:nvPr/>
        </p:nvSpPr>
        <p:spPr>
          <a:xfrm rot="16200000">
            <a:off x="40559" y="2600633"/>
            <a:ext cx="70532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b="1" dirty="0"/>
              <a:t>Part </a:t>
            </a:r>
            <a:r>
              <a:rPr lang="nl-NL" sz="1300" b="1" dirty="0" err="1"/>
              <a:t>Two</a:t>
            </a:r>
            <a:endParaRPr lang="en-NL" sz="1300" b="1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D6DFD2-DF43-49E3-B995-199C13747D56}"/>
              </a:ext>
            </a:extLst>
          </p:cNvPr>
          <p:cNvSpPr txBox="1"/>
          <p:nvPr/>
        </p:nvSpPr>
        <p:spPr>
          <a:xfrm rot="16200000">
            <a:off x="-1922" y="3490452"/>
            <a:ext cx="79028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Part Three</a:t>
            </a:r>
            <a:endParaRPr lang="en-NL" sz="1300" dirty="0" err="1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AE628F-F3A5-4920-BDCB-4329050FF591}"/>
              </a:ext>
            </a:extLst>
          </p:cNvPr>
          <p:cNvCxnSpPr/>
          <p:nvPr/>
        </p:nvCxnSpPr>
        <p:spPr>
          <a:xfrm>
            <a:off x="95865" y="3126658"/>
            <a:ext cx="567812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D4BE66-30A3-44FE-A860-461007BD769E}"/>
              </a:ext>
            </a:extLst>
          </p:cNvPr>
          <p:cNvCxnSpPr/>
          <p:nvPr/>
        </p:nvCxnSpPr>
        <p:spPr>
          <a:xfrm>
            <a:off x="95865" y="2341853"/>
            <a:ext cx="567812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507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 to Q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quickly?</a:t>
            </a:r>
          </a:p>
          <a:p>
            <a:r>
              <a:rPr lang="en-US" dirty="0"/>
              <a:t>How frequently?</a:t>
            </a:r>
          </a:p>
          <a:p>
            <a:r>
              <a:rPr lang="en-US" dirty="0"/>
              <a:t>How reliably?</a:t>
            </a:r>
          </a:p>
          <a:p>
            <a:r>
              <a:rPr lang="en-US" dirty="0"/>
              <a:t>How atomic?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Data Authorization Considerations</a:t>
            </a:r>
          </a:p>
          <a:p>
            <a:r>
              <a:rPr lang="en-US" dirty="0"/>
              <a:t>Locations &amp; Connectivity</a:t>
            </a:r>
          </a:p>
          <a:p>
            <a:r>
              <a:rPr lang="en-US" dirty="0"/>
              <a:t>Full resynch | restore of Query Store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  <p:sp>
        <p:nvSpPr>
          <p:cNvPr id="6" name="Can 5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7" name="Can 6"/>
          <p:cNvSpPr/>
          <p:nvPr/>
        </p:nvSpPr>
        <p:spPr>
          <a:xfrm>
            <a:off x="6168788" y="2682745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8" name="Straight Arrow Connector 7"/>
          <p:cNvCxnSpPr>
            <a:stCxn id="6" idx="4"/>
          </p:cNvCxnSpPr>
          <p:nvPr/>
        </p:nvCxnSpPr>
        <p:spPr>
          <a:xfrm>
            <a:off x="4984879" y="1832076"/>
            <a:ext cx="1526534" cy="896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nagit_PPTA17C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241" y="3397842"/>
            <a:ext cx="1373542" cy="1318157"/>
          </a:xfrm>
          <a:prstGeom prst="rect">
            <a:avLst/>
          </a:prstGeom>
        </p:spPr>
      </p:pic>
      <p:pic>
        <p:nvPicPr>
          <p:cNvPr id="13" name="Snagit_PPTACF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36" y="57432"/>
            <a:ext cx="1220102" cy="1282850"/>
          </a:xfrm>
          <a:prstGeom prst="rect">
            <a:avLst/>
          </a:prstGeom>
        </p:spPr>
      </p:pic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67" y="2352229"/>
            <a:ext cx="1613975" cy="96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97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4796-4A48-4CDF-8CA7-EC4AD7B3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CQRS Architecture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63BC4-D638-4436-98DE-E02360D92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6379EEF0-E945-4552-AE4F-B0F76F694B16}"/>
              </a:ext>
            </a:extLst>
          </p:cNvPr>
          <p:cNvSpPr/>
          <p:nvPr/>
        </p:nvSpPr>
        <p:spPr>
          <a:xfrm>
            <a:off x="3686400" y="1908000"/>
            <a:ext cx="1958400" cy="151200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Event Platform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9A37A9A-5840-4D08-ABD7-51395C7E33A9}"/>
              </a:ext>
            </a:extLst>
          </p:cNvPr>
          <p:cNvSpPr/>
          <p:nvPr/>
        </p:nvSpPr>
        <p:spPr>
          <a:xfrm>
            <a:off x="615598" y="1555200"/>
            <a:ext cx="604800" cy="554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6FCE59F5-BF26-4943-A1B3-FBB862DFDCAE}"/>
              </a:ext>
            </a:extLst>
          </p:cNvPr>
          <p:cNvSpPr/>
          <p:nvPr/>
        </p:nvSpPr>
        <p:spPr>
          <a:xfrm>
            <a:off x="392312" y="2377957"/>
            <a:ext cx="1238401" cy="652800"/>
          </a:xfrm>
          <a:prstGeom prst="can">
            <a:avLst/>
          </a:prstGeom>
          <a:solidFill>
            <a:srgbClr val="FFC00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9231FB1-FC22-494E-867F-2629D8B3B5CE}"/>
              </a:ext>
            </a:extLst>
          </p:cNvPr>
          <p:cNvSpPr/>
          <p:nvPr/>
        </p:nvSpPr>
        <p:spPr>
          <a:xfrm>
            <a:off x="79200" y="3247200"/>
            <a:ext cx="1735200" cy="50400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25690-2C43-4B96-AA05-F70A9DA6C62F}"/>
              </a:ext>
            </a:extLst>
          </p:cNvPr>
          <p:cNvSpPr txBox="1"/>
          <p:nvPr/>
        </p:nvSpPr>
        <p:spPr>
          <a:xfrm>
            <a:off x="417600" y="933600"/>
            <a:ext cx="118782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Source systems</a:t>
            </a:r>
            <a:endParaRPr lang="en-NL" sz="1300" dirty="0" err="1"/>
          </a:p>
        </p:txBody>
      </p:sp>
      <p:pic>
        <p:nvPicPr>
          <p:cNvPr id="11" name="Snagit_PPTACF6">
            <a:extLst>
              <a:ext uri="{FF2B5EF4-FFF2-40B4-BE49-F238E27FC236}">
                <a16:creationId xmlns:a16="http://schemas.microsoft.com/office/drawing/2014/main" id="{8D8E001E-5E69-4334-A801-2A50BD4643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9" y="4184087"/>
            <a:ext cx="669399" cy="70382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A7428E-CC76-456F-BA00-D10CF189D9E1}"/>
              </a:ext>
            </a:extLst>
          </p:cNvPr>
          <p:cNvSpPr/>
          <p:nvPr/>
        </p:nvSpPr>
        <p:spPr>
          <a:xfrm>
            <a:off x="1952999" y="1526400"/>
            <a:ext cx="874800" cy="504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Poll</a:t>
            </a:r>
            <a:endParaRPr lang="en-NL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6C0525-89AB-4681-AB23-3F9E9D3B3093}"/>
              </a:ext>
            </a:extLst>
          </p:cNvPr>
          <p:cNvSpPr/>
          <p:nvPr/>
        </p:nvSpPr>
        <p:spPr>
          <a:xfrm>
            <a:off x="2165400" y="3247200"/>
            <a:ext cx="874800" cy="504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Consume</a:t>
            </a:r>
            <a:endParaRPr lang="en-NL" sz="11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E4145F4-B680-4EC5-B88F-492BC1040736}"/>
              </a:ext>
            </a:extLst>
          </p:cNvPr>
          <p:cNvCxnSpPr>
            <a:stCxn id="12" idx="3"/>
            <a:endCxn id="5" idx="2"/>
          </p:cNvCxnSpPr>
          <p:nvPr/>
        </p:nvCxnSpPr>
        <p:spPr>
          <a:xfrm>
            <a:off x="2827799" y="1778400"/>
            <a:ext cx="858601" cy="1074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758D767-B8A4-453B-99C0-2253D6FC3589}"/>
              </a:ext>
            </a:extLst>
          </p:cNvPr>
          <p:cNvCxnSpPr>
            <a:stCxn id="13" idx="3"/>
            <a:endCxn id="5" idx="2"/>
          </p:cNvCxnSpPr>
          <p:nvPr/>
        </p:nvCxnSpPr>
        <p:spPr>
          <a:xfrm flipV="1">
            <a:off x="3040200" y="2853000"/>
            <a:ext cx="646200" cy="646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396B9B-0FB4-40FD-BD70-BEC2960C3FF9}"/>
              </a:ext>
            </a:extLst>
          </p:cNvPr>
          <p:cNvSpPr/>
          <p:nvPr/>
        </p:nvSpPr>
        <p:spPr>
          <a:xfrm>
            <a:off x="1981713" y="2377957"/>
            <a:ext cx="874800" cy="504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Detect</a:t>
            </a:r>
            <a:r>
              <a:rPr lang="nl-NL" sz="1100" dirty="0"/>
              <a:t> &amp; </a:t>
            </a:r>
            <a:r>
              <a:rPr lang="nl-NL" sz="1100" dirty="0" err="1"/>
              <a:t>Retrieve</a:t>
            </a:r>
            <a:r>
              <a:rPr lang="nl-NL" sz="1100" dirty="0"/>
              <a:t> Change</a:t>
            </a:r>
            <a:endParaRPr lang="en-NL" sz="1100" dirty="0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8AE8CC70-BDBF-4BD1-A1DB-44A74F34916A}"/>
              </a:ext>
            </a:extLst>
          </p:cNvPr>
          <p:cNvSpPr/>
          <p:nvPr/>
        </p:nvSpPr>
        <p:spPr>
          <a:xfrm>
            <a:off x="1872450" y="3319200"/>
            <a:ext cx="148500" cy="273600"/>
          </a:xfrm>
          <a:prstGeom prst="lightningBol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2C293FC-A581-4052-A46F-A5D4152D8B7A}"/>
              </a:ext>
            </a:extLst>
          </p:cNvPr>
          <p:cNvSpPr/>
          <p:nvPr/>
        </p:nvSpPr>
        <p:spPr>
          <a:xfrm>
            <a:off x="1809450" y="3470400"/>
            <a:ext cx="143549" cy="1728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D817A3D-286F-4AB5-8FAD-1458277E17E1}"/>
              </a:ext>
            </a:extLst>
          </p:cNvPr>
          <p:cNvCxnSpPr>
            <a:stCxn id="18" idx="3"/>
            <a:endCxn id="5" idx="2"/>
          </p:cNvCxnSpPr>
          <p:nvPr/>
        </p:nvCxnSpPr>
        <p:spPr>
          <a:xfrm>
            <a:off x="2856513" y="2629957"/>
            <a:ext cx="829887" cy="223043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8552F8E-E8EF-4994-B3BB-2BEE3016924E}"/>
              </a:ext>
            </a:extLst>
          </p:cNvPr>
          <p:cNvSpPr/>
          <p:nvPr/>
        </p:nvSpPr>
        <p:spPr>
          <a:xfrm>
            <a:off x="1148862" y="1764000"/>
            <a:ext cx="795138" cy="140891"/>
          </a:xfrm>
          <a:custGeom>
            <a:avLst/>
            <a:gdLst>
              <a:gd name="connsiteX0" fmla="*/ 795138 w 795138"/>
              <a:gd name="connsiteY0" fmla="*/ 0 h 140891"/>
              <a:gd name="connsiteX1" fmla="*/ 3138 w 795138"/>
              <a:gd name="connsiteY1" fmla="*/ 57600 h 140891"/>
              <a:gd name="connsiteX2" fmla="*/ 528738 w 795138"/>
              <a:gd name="connsiteY2" fmla="*/ 136800 h 140891"/>
              <a:gd name="connsiteX3" fmla="*/ 787938 w 795138"/>
              <a:gd name="connsiteY3" fmla="*/ 122400 h 14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5138" h="140891">
                <a:moveTo>
                  <a:pt x="795138" y="0"/>
                </a:moveTo>
                <a:cubicBezTo>
                  <a:pt x="421338" y="17400"/>
                  <a:pt x="47538" y="34800"/>
                  <a:pt x="3138" y="57600"/>
                </a:cubicBezTo>
                <a:cubicBezTo>
                  <a:pt x="-41262" y="80400"/>
                  <a:pt x="397938" y="126000"/>
                  <a:pt x="528738" y="136800"/>
                </a:cubicBezTo>
                <a:cubicBezTo>
                  <a:pt x="659538" y="147600"/>
                  <a:pt x="723738" y="135000"/>
                  <a:pt x="787938" y="12240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Can 6">
            <a:extLst>
              <a:ext uri="{FF2B5EF4-FFF2-40B4-BE49-F238E27FC236}">
                <a16:creationId xmlns:a16="http://schemas.microsoft.com/office/drawing/2014/main" id="{34AB0EA3-C293-4028-A247-135EA6C2E917}"/>
              </a:ext>
            </a:extLst>
          </p:cNvPr>
          <p:cNvSpPr/>
          <p:nvPr/>
        </p:nvSpPr>
        <p:spPr>
          <a:xfrm>
            <a:off x="7823727" y="1316675"/>
            <a:ext cx="1067431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26" name="Snagit_PPTA17C">
            <a:extLst>
              <a:ext uri="{FF2B5EF4-FFF2-40B4-BE49-F238E27FC236}">
                <a16:creationId xmlns:a16="http://schemas.microsoft.com/office/drawing/2014/main" id="{BFCC08D6-5F2C-4355-A3F8-B0AC1AF9D7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0" y="4232300"/>
            <a:ext cx="683158" cy="655612"/>
          </a:xfrm>
          <a:prstGeom prst="rect">
            <a:avLst/>
          </a:prstGeom>
        </p:spPr>
      </p:pic>
      <p:sp>
        <p:nvSpPr>
          <p:cNvPr id="27" name="Can 6">
            <a:extLst>
              <a:ext uri="{FF2B5EF4-FFF2-40B4-BE49-F238E27FC236}">
                <a16:creationId xmlns:a16="http://schemas.microsoft.com/office/drawing/2014/main" id="{D9EC2EB2-7289-4946-8101-79A4A66A88AD}"/>
              </a:ext>
            </a:extLst>
          </p:cNvPr>
          <p:cNvSpPr/>
          <p:nvPr/>
        </p:nvSpPr>
        <p:spPr>
          <a:xfrm>
            <a:off x="4795994" y="3073691"/>
            <a:ext cx="299893" cy="27120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8" name="Can 6">
            <a:extLst>
              <a:ext uri="{FF2B5EF4-FFF2-40B4-BE49-F238E27FC236}">
                <a16:creationId xmlns:a16="http://schemas.microsoft.com/office/drawing/2014/main" id="{1114AFED-6BBB-42F3-8245-813B7634AD0C}"/>
              </a:ext>
            </a:extLst>
          </p:cNvPr>
          <p:cNvSpPr/>
          <p:nvPr/>
        </p:nvSpPr>
        <p:spPr>
          <a:xfrm>
            <a:off x="7520021" y="2397624"/>
            <a:ext cx="1515138" cy="504028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2A445867-EE31-460D-A99C-AF77FA8DC33D}"/>
              </a:ext>
            </a:extLst>
          </p:cNvPr>
          <p:cNvSpPr/>
          <p:nvPr/>
        </p:nvSpPr>
        <p:spPr>
          <a:xfrm>
            <a:off x="8005933" y="3111202"/>
            <a:ext cx="763200" cy="8982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FFFDDF-9FE3-4CC4-9101-B8284AAFF72D}"/>
              </a:ext>
            </a:extLst>
          </p:cNvPr>
          <p:cNvSpPr txBox="1"/>
          <p:nvPr/>
        </p:nvSpPr>
        <p:spPr>
          <a:xfrm>
            <a:off x="1944000" y="933600"/>
            <a:ext cx="13657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Change Reporters</a:t>
            </a:r>
            <a:endParaRPr lang="en-NL" sz="1300" dirty="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E68F8F-B06D-4AFA-AAC1-20B2B7B42935}"/>
              </a:ext>
            </a:extLst>
          </p:cNvPr>
          <p:cNvSpPr txBox="1"/>
          <p:nvPr/>
        </p:nvSpPr>
        <p:spPr>
          <a:xfrm>
            <a:off x="3470400" y="933600"/>
            <a:ext cx="225542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Distributed Change Event Hub</a:t>
            </a:r>
            <a:endParaRPr lang="en-NL" sz="1300" dirty="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1011CD-9B7A-465C-8A4A-B913C602199B}"/>
              </a:ext>
            </a:extLst>
          </p:cNvPr>
          <p:cNvSpPr txBox="1"/>
          <p:nvPr/>
        </p:nvSpPr>
        <p:spPr>
          <a:xfrm>
            <a:off x="5958087" y="933600"/>
            <a:ext cx="138339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Change Projectors</a:t>
            </a:r>
            <a:endParaRPr lang="en-NL" sz="1300" dirty="0" err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160FBF-4323-4DB8-B98D-65334D17FE84}"/>
              </a:ext>
            </a:extLst>
          </p:cNvPr>
          <p:cNvSpPr txBox="1"/>
          <p:nvPr/>
        </p:nvSpPr>
        <p:spPr>
          <a:xfrm>
            <a:off x="7541160" y="933600"/>
            <a:ext cx="14939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Destination</a:t>
            </a:r>
            <a:r>
              <a:rPr lang="nl-NL" sz="1300" dirty="0"/>
              <a:t> systems</a:t>
            </a:r>
            <a:endParaRPr lang="en-NL" sz="1300" dirty="0" err="1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281793C-5407-436A-B4E5-CB79E4CBAE68}"/>
              </a:ext>
            </a:extLst>
          </p:cNvPr>
          <p:cNvSpPr/>
          <p:nvPr/>
        </p:nvSpPr>
        <p:spPr>
          <a:xfrm>
            <a:off x="3865879" y="2980381"/>
            <a:ext cx="1022400" cy="223200"/>
          </a:xfrm>
          <a:custGeom>
            <a:avLst/>
            <a:gdLst>
              <a:gd name="connsiteX0" fmla="*/ 0 w 1022400"/>
              <a:gd name="connsiteY0" fmla="*/ 223200 h 223200"/>
              <a:gd name="connsiteX1" fmla="*/ 432000 w 1022400"/>
              <a:gd name="connsiteY1" fmla="*/ 0 h 223200"/>
              <a:gd name="connsiteX2" fmla="*/ 1022400 w 1022400"/>
              <a:gd name="connsiteY2" fmla="*/ 223200 h 22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400" h="223200">
                <a:moveTo>
                  <a:pt x="0" y="223200"/>
                </a:moveTo>
                <a:cubicBezTo>
                  <a:pt x="130800" y="111600"/>
                  <a:pt x="261600" y="0"/>
                  <a:pt x="432000" y="0"/>
                </a:cubicBezTo>
                <a:cubicBezTo>
                  <a:pt x="602400" y="0"/>
                  <a:pt x="812400" y="111600"/>
                  <a:pt x="1022400" y="22320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Can 6">
            <a:extLst>
              <a:ext uri="{FF2B5EF4-FFF2-40B4-BE49-F238E27FC236}">
                <a16:creationId xmlns:a16="http://schemas.microsoft.com/office/drawing/2014/main" id="{125C6851-74B2-44FD-9BE9-C5002C56A2AD}"/>
              </a:ext>
            </a:extLst>
          </p:cNvPr>
          <p:cNvSpPr/>
          <p:nvPr/>
        </p:nvSpPr>
        <p:spPr>
          <a:xfrm>
            <a:off x="3864760" y="3073691"/>
            <a:ext cx="299893" cy="27120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40" name="Arrow: Left-Right 39">
            <a:extLst>
              <a:ext uri="{FF2B5EF4-FFF2-40B4-BE49-F238E27FC236}">
                <a16:creationId xmlns:a16="http://schemas.microsoft.com/office/drawing/2014/main" id="{0162AA25-F3E2-4544-A268-589ACB646C40}"/>
              </a:ext>
            </a:extLst>
          </p:cNvPr>
          <p:cNvSpPr/>
          <p:nvPr/>
        </p:nvSpPr>
        <p:spPr>
          <a:xfrm>
            <a:off x="1628297" y="2580337"/>
            <a:ext cx="372206" cy="172800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4A3CEC0-4748-4A39-B08A-F71D6A5903F0}"/>
              </a:ext>
            </a:extLst>
          </p:cNvPr>
          <p:cNvSpPr/>
          <p:nvPr/>
        </p:nvSpPr>
        <p:spPr>
          <a:xfrm>
            <a:off x="6142526" y="1400891"/>
            <a:ext cx="874800" cy="5040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>
                <a:solidFill>
                  <a:schemeClr val="lt1"/>
                </a:solidFill>
              </a:rPr>
              <a:t>Transform</a:t>
            </a:r>
            <a:r>
              <a:rPr lang="nl-NL" sz="1013" dirty="0">
                <a:solidFill>
                  <a:schemeClr val="lt1"/>
                </a:solidFill>
              </a:rPr>
              <a:t> &amp; </a:t>
            </a:r>
            <a:r>
              <a:rPr lang="nl-NL" sz="1013" dirty="0" err="1">
                <a:solidFill>
                  <a:schemeClr val="lt1"/>
                </a:solidFill>
              </a:rPr>
              <a:t>Apply</a:t>
            </a:r>
            <a:endParaRPr lang="en-NL" sz="1013" dirty="0">
              <a:solidFill>
                <a:schemeClr val="lt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D3B654C-E9F5-4CA5-8757-ECEB7FC980B3}"/>
              </a:ext>
            </a:extLst>
          </p:cNvPr>
          <p:cNvSpPr/>
          <p:nvPr/>
        </p:nvSpPr>
        <p:spPr>
          <a:xfrm>
            <a:off x="6142525" y="2376000"/>
            <a:ext cx="1019761" cy="504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(re)</a:t>
            </a:r>
            <a:r>
              <a:rPr lang="nl-NL" sz="1013" dirty="0" err="1"/>
              <a:t>Calculate</a:t>
            </a:r>
            <a:r>
              <a:rPr lang="nl-NL" sz="1013" dirty="0"/>
              <a:t> &amp; Record</a:t>
            </a:r>
            <a:endParaRPr lang="en-NL" sz="1013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C8B7F4-8058-47F0-B502-3AC9F0064464}"/>
              </a:ext>
            </a:extLst>
          </p:cNvPr>
          <p:cNvSpPr/>
          <p:nvPr/>
        </p:nvSpPr>
        <p:spPr>
          <a:xfrm>
            <a:off x="6212383" y="3330491"/>
            <a:ext cx="874800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>
                <a:solidFill>
                  <a:schemeClr val="dk1"/>
                </a:solidFill>
              </a:rPr>
              <a:t>Convert</a:t>
            </a:r>
            <a:r>
              <a:rPr lang="nl-NL" sz="1050" dirty="0">
                <a:solidFill>
                  <a:schemeClr val="dk1"/>
                </a:solidFill>
              </a:rPr>
              <a:t>, Translate, Store</a:t>
            </a:r>
            <a:endParaRPr lang="en-NL" sz="1050" dirty="0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3A22102-4D90-4D3F-83D4-34153EF2FA95}"/>
              </a:ext>
            </a:extLst>
          </p:cNvPr>
          <p:cNvCxnSpPr>
            <a:stCxn id="5" idx="5"/>
            <a:endCxn id="41" idx="1"/>
          </p:cNvCxnSpPr>
          <p:nvPr/>
        </p:nvCxnSpPr>
        <p:spPr>
          <a:xfrm flipV="1">
            <a:off x="5644800" y="1652891"/>
            <a:ext cx="497726" cy="822109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8C8AF7B-84F1-4957-8885-BB7FFB2A3FB8}"/>
              </a:ext>
            </a:extLst>
          </p:cNvPr>
          <p:cNvCxnSpPr>
            <a:cxnSpLocks/>
            <a:stCxn id="5" idx="5"/>
            <a:endCxn id="42" idx="1"/>
          </p:cNvCxnSpPr>
          <p:nvPr/>
        </p:nvCxnSpPr>
        <p:spPr>
          <a:xfrm>
            <a:off x="5644800" y="2475000"/>
            <a:ext cx="497725" cy="153000"/>
          </a:xfrm>
          <a:prstGeom prst="bentConnector3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306B7B58-4EC0-479D-897C-21B4DD6303B3}"/>
              </a:ext>
            </a:extLst>
          </p:cNvPr>
          <p:cNvCxnSpPr>
            <a:stCxn id="5" idx="5"/>
            <a:endCxn id="43" idx="1"/>
          </p:cNvCxnSpPr>
          <p:nvPr/>
        </p:nvCxnSpPr>
        <p:spPr>
          <a:xfrm>
            <a:off x="5644800" y="2475000"/>
            <a:ext cx="567583" cy="1107491"/>
          </a:xfrm>
          <a:prstGeom prst="bentConnector3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2277BCE-33F9-477E-8C5A-9EFBC75BE174}"/>
              </a:ext>
            </a:extLst>
          </p:cNvPr>
          <p:cNvSpPr/>
          <p:nvPr/>
        </p:nvSpPr>
        <p:spPr>
          <a:xfrm>
            <a:off x="3676418" y="3627344"/>
            <a:ext cx="1622782" cy="3820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Event Schema </a:t>
            </a:r>
            <a:r>
              <a:rPr lang="nl-NL" sz="1100" dirty="0" err="1"/>
              <a:t>Governance</a:t>
            </a:r>
            <a:endParaRPr lang="en-NL" sz="11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33B0737-0B2B-4B15-B6FE-8C562AB25B1A}"/>
              </a:ext>
            </a:extLst>
          </p:cNvPr>
          <p:cNvSpPr/>
          <p:nvPr/>
        </p:nvSpPr>
        <p:spPr>
          <a:xfrm>
            <a:off x="1957416" y="4184087"/>
            <a:ext cx="5235383" cy="3820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Monitoring &amp; Error Handling</a:t>
            </a:r>
            <a:endParaRPr lang="en-NL" sz="11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5441137-1C09-441A-B26A-D8A936B6D3E8}"/>
              </a:ext>
            </a:extLst>
          </p:cNvPr>
          <p:cNvCxnSpPr>
            <a:stCxn id="41" idx="3"/>
            <a:endCxn id="25" idx="2"/>
          </p:cNvCxnSpPr>
          <p:nvPr/>
        </p:nvCxnSpPr>
        <p:spPr>
          <a:xfrm>
            <a:off x="7017326" y="1652891"/>
            <a:ext cx="806401" cy="1255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92BEF77-99AF-42C2-908B-A29F550ED9AF}"/>
              </a:ext>
            </a:extLst>
          </p:cNvPr>
          <p:cNvCxnSpPr>
            <a:cxnSpLocks/>
            <a:stCxn id="42" idx="3"/>
            <a:endCxn id="28" idx="2"/>
          </p:cNvCxnSpPr>
          <p:nvPr/>
        </p:nvCxnSpPr>
        <p:spPr>
          <a:xfrm>
            <a:off x="7162286" y="2628000"/>
            <a:ext cx="357735" cy="21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F1060F5-C57C-438B-8054-FFAC7A603423}"/>
              </a:ext>
            </a:extLst>
          </p:cNvPr>
          <p:cNvCxnSpPr>
            <a:stCxn id="43" idx="3"/>
            <a:endCxn id="30" idx="2"/>
          </p:cNvCxnSpPr>
          <p:nvPr/>
        </p:nvCxnSpPr>
        <p:spPr>
          <a:xfrm>
            <a:off x="7087183" y="3582491"/>
            <a:ext cx="918750" cy="73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622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B788-CCDC-4532-93DF-1B9A9E94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Technologies </a:t>
            </a:r>
            <a:r>
              <a:rPr lang="nl-NL" dirty="0" err="1"/>
              <a:t>to</a:t>
            </a:r>
            <a:r>
              <a:rPr lang="nl-NL" dirty="0"/>
              <a:t> support CQRS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4817F-27C8-4D4F-813F-C2ACE59C8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Detecting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Extracting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Publishing Changes</a:t>
            </a:r>
          </a:p>
          <a:p>
            <a:pPr lvl="1"/>
            <a:r>
              <a:rPr lang="nl-NL" dirty="0"/>
              <a:t>Database </a:t>
            </a:r>
            <a:r>
              <a:rPr lang="nl-NL" dirty="0" err="1"/>
              <a:t>specific</a:t>
            </a:r>
            <a:r>
              <a:rPr lang="nl-NL" dirty="0"/>
              <a:t> change </a:t>
            </a:r>
            <a:r>
              <a:rPr lang="nl-NL" dirty="0" err="1"/>
              <a:t>detection</a:t>
            </a:r>
            <a:endParaRPr lang="nl-NL" dirty="0"/>
          </a:p>
          <a:p>
            <a:pPr lvl="1"/>
            <a:r>
              <a:rPr lang="nl-NL" dirty="0" err="1"/>
              <a:t>Debezium</a:t>
            </a:r>
            <a:r>
              <a:rPr lang="nl-NL" dirty="0"/>
              <a:t>, </a:t>
            </a:r>
            <a:r>
              <a:rPr lang="nl-NL" dirty="0" err="1"/>
              <a:t>Kafka</a:t>
            </a:r>
            <a:r>
              <a:rPr lang="nl-NL" dirty="0"/>
              <a:t> Connect, Oracle SOA Suite </a:t>
            </a:r>
            <a:r>
              <a:rPr lang="nl-NL" dirty="0" err="1"/>
              <a:t>Inbound</a:t>
            </a:r>
            <a:r>
              <a:rPr lang="nl-NL" dirty="0"/>
              <a:t> Adapters, </a:t>
            </a:r>
          </a:p>
          <a:p>
            <a:pPr lvl="1"/>
            <a:r>
              <a:rPr lang="nl-NL" dirty="0"/>
              <a:t>Cloud Adapters in </a:t>
            </a:r>
            <a:r>
              <a:rPr lang="nl-NL" dirty="0" err="1"/>
              <a:t>iPaaS</a:t>
            </a:r>
            <a:r>
              <a:rPr lang="nl-NL" dirty="0"/>
              <a:t> platforms </a:t>
            </a:r>
            <a:r>
              <a:rPr lang="nl-NL" dirty="0" err="1"/>
              <a:t>and</a:t>
            </a:r>
            <a:r>
              <a:rPr lang="nl-NL" dirty="0"/>
              <a:t> SaaS </a:t>
            </a:r>
            <a:r>
              <a:rPr lang="nl-NL" dirty="0" err="1"/>
              <a:t>products</a:t>
            </a:r>
            <a:endParaRPr lang="nl-NL" dirty="0"/>
          </a:p>
          <a:p>
            <a:r>
              <a:rPr lang="nl-NL" dirty="0" err="1"/>
              <a:t>Decoupled</a:t>
            </a:r>
            <a:r>
              <a:rPr lang="nl-NL" dirty="0"/>
              <a:t> </a:t>
            </a:r>
            <a:r>
              <a:rPr lang="nl-NL" dirty="0" err="1"/>
              <a:t>gathering</a:t>
            </a:r>
            <a:r>
              <a:rPr lang="nl-NL" dirty="0"/>
              <a:t> &amp; </a:t>
            </a:r>
            <a:r>
              <a:rPr lang="nl-NL" dirty="0" err="1"/>
              <a:t>queueing</a:t>
            </a:r>
            <a:r>
              <a:rPr lang="nl-NL" dirty="0"/>
              <a:t> of change events (</a:t>
            </a:r>
            <a:r>
              <a:rPr lang="nl-NL" dirty="0" err="1"/>
              <a:t>preferably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agnostic</a:t>
            </a:r>
            <a:r>
              <a:rPr lang="nl-NL" dirty="0"/>
              <a:t>; options for long term event </a:t>
            </a:r>
            <a:r>
              <a:rPr lang="nl-NL" dirty="0" err="1"/>
              <a:t>retention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, </a:t>
            </a:r>
          </a:p>
          <a:p>
            <a:pPr lvl="1"/>
            <a:r>
              <a:rPr lang="nl-NL" dirty="0" err="1"/>
              <a:t>Rabbit</a:t>
            </a:r>
            <a:r>
              <a:rPr lang="nl-NL" dirty="0"/>
              <a:t> MQ, AWS SQS, JMS, </a:t>
            </a:r>
            <a:r>
              <a:rPr lang="nl-NL" dirty="0" err="1"/>
              <a:t>Azure</a:t>
            </a:r>
            <a:r>
              <a:rPr lang="nl-NL" dirty="0"/>
              <a:t> Event Hub, Active MQ, …</a:t>
            </a:r>
          </a:p>
          <a:p>
            <a:r>
              <a:rPr lang="nl-NL" dirty="0"/>
              <a:t>Handling change – transport, </a:t>
            </a:r>
            <a:r>
              <a:rPr lang="nl-NL" dirty="0" err="1"/>
              <a:t>transform</a:t>
            </a:r>
            <a:r>
              <a:rPr lang="nl-NL" dirty="0"/>
              <a:t>, </a:t>
            </a:r>
            <a:r>
              <a:rPr lang="nl-NL" dirty="0" err="1"/>
              <a:t>apply</a:t>
            </a:r>
            <a:endParaRPr lang="nl-NL" dirty="0"/>
          </a:p>
          <a:p>
            <a:r>
              <a:rPr lang="nl-NL" dirty="0"/>
              <a:t>Query Stores – </a:t>
            </a:r>
            <a:r>
              <a:rPr lang="nl-NL" dirty="0" err="1"/>
              <a:t>picked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data </a:t>
            </a:r>
            <a:r>
              <a:rPr lang="nl-NL" dirty="0" err="1"/>
              <a:t>use</a:t>
            </a:r>
            <a:r>
              <a:rPr lang="nl-NL" dirty="0"/>
              <a:t> case </a:t>
            </a:r>
            <a:r>
              <a:rPr lang="nl-NL" dirty="0" err="1"/>
              <a:t>requirement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specifically</a:t>
            </a:r>
            <a:r>
              <a:rPr lang="nl-NL" dirty="0"/>
              <a:t> for CQRS</a:t>
            </a:r>
          </a:p>
          <a:p>
            <a:pPr lvl="1"/>
            <a:r>
              <a:rPr lang="nl-NL" dirty="0" err="1"/>
              <a:t>Any</a:t>
            </a:r>
            <a:r>
              <a:rPr lang="nl-NL" dirty="0"/>
              <a:t> database, in memory cache</a:t>
            </a:r>
          </a:p>
          <a:p>
            <a:pPr lvl="1"/>
            <a:r>
              <a:rPr lang="nl-NL" dirty="0"/>
              <a:t>Apache Cassandra, </a:t>
            </a:r>
            <a:r>
              <a:rPr lang="nl-NL" dirty="0" err="1"/>
              <a:t>MongoDB</a:t>
            </a:r>
            <a:r>
              <a:rPr lang="nl-NL" dirty="0"/>
              <a:t>, </a:t>
            </a:r>
            <a:r>
              <a:rPr lang="nl-NL" dirty="0" err="1"/>
              <a:t>Elastic</a:t>
            </a:r>
            <a:r>
              <a:rPr lang="nl-NL" dirty="0"/>
              <a:t> Stack, </a:t>
            </a:r>
            <a:r>
              <a:rPr lang="nl-NL" dirty="0" err="1"/>
              <a:t>Redis</a:t>
            </a:r>
            <a:r>
              <a:rPr lang="nl-NL" dirty="0"/>
              <a:t> Cache, </a:t>
            </a:r>
            <a:r>
              <a:rPr lang="nl-NL" dirty="0" err="1"/>
              <a:t>MySQL</a:t>
            </a:r>
            <a:r>
              <a:rPr lang="nl-NL"/>
              <a:t>, …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F54D8-9B82-455B-BB83-3359FAC8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3821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0108-FDE2-450E-BE4A-1017288E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Detecting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Extracting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Publishing Changes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sources – </a:t>
            </a:r>
            <a:r>
              <a:rPr lang="nl-NL" dirty="0" err="1"/>
              <a:t>Debezium</a:t>
            </a:r>
            <a:r>
              <a:rPr lang="nl-NL" dirty="0"/>
              <a:t>, </a:t>
            </a:r>
            <a:r>
              <a:rPr lang="nl-NL" dirty="0" err="1"/>
              <a:t>Kafka</a:t>
            </a:r>
            <a:r>
              <a:rPr lang="nl-NL" dirty="0"/>
              <a:t> Connect,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123E0-35C7-47E4-A30A-D9E6EC0CB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  <p:pic>
        <p:nvPicPr>
          <p:cNvPr id="12290" name="Picture 2" descr="Image result for debezium">
            <a:extLst>
              <a:ext uri="{FF2B5EF4-FFF2-40B4-BE49-F238E27FC236}">
                <a16:creationId xmlns:a16="http://schemas.microsoft.com/office/drawing/2014/main" id="{D191CE7B-C325-4DC2-B08E-E7F01A43A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402" y="1267725"/>
            <a:ext cx="747750" cy="7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CDC233-EA18-464C-A480-EC94EA739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71" y="944182"/>
            <a:ext cx="1699456" cy="139483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C264009-0B4B-412B-AEE8-FA42F89EE8AC}"/>
              </a:ext>
            </a:extLst>
          </p:cNvPr>
          <p:cNvSpPr/>
          <p:nvPr/>
        </p:nvSpPr>
        <p:spPr>
          <a:xfrm>
            <a:off x="2091127" y="1433782"/>
            <a:ext cx="700275" cy="440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CDC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500D7-8F60-4AD9-917E-918C3C60C71C}"/>
              </a:ext>
            </a:extLst>
          </p:cNvPr>
          <p:cNvSpPr txBox="1"/>
          <p:nvPr/>
        </p:nvSpPr>
        <p:spPr>
          <a:xfrm>
            <a:off x="2791402" y="2000526"/>
            <a:ext cx="7518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Debezium</a:t>
            </a:r>
            <a:endParaRPr lang="en-NL" sz="13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064473-EAA3-4AD2-96BB-3E1865700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63"/>
          <a:stretch/>
        </p:blipFill>
        <p:spPr>
          <a:xfrm>
            <a:off x="829100" y="2367818"/>
            <a:ext cx="1262027" cy="2595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5E7A1-7BD2-418B-9B7D-3BAE70061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316" y="2739179"/>
            <a:ext cx="1242168" cy="71634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647739-CE1E-4A72-BEF5-E6148ACA3403}"/>
              </a:ext>
            </a:extLst>
          </p:cNvPr>
          <p:cNvCxnSpPr>
            <a:cxnSpLocks/>
            <a:stCxn id="12290" idx="3"/>
          </p:cNvCxnSpPr>
          <p:nvPr/>
        </p:nvCxnSpPr>
        <p:spPr>
          <a:xfrm>
            <a:off x="3539152" y="1641600"/>
            <a:ext cx="354164" cy="113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C21228-9AD0-4808-B6E6-211F1416C25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091127" y="3128026"/>
            <a:ext cx="1667273" cy="537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be 16">
            <a:extLst>
              <a:ext uri="{FF2B5EF4-FFF2-40B4-BE49-F238E27FC236}">
                <a16:creationId xmlns:a16="http://schemas.microsoft.com/office/drawing/2014/main" id="{51C9D08F-D1F3-4BBA-BB4A-68703444BE36}"/>
              </a:ext>
            </a:extLst>
          </p:cNvPr>
          <p:cNvSpPr/>
          <p:nvPr/>
        </p:nvSpPr>
        <p:spPr>
          <a:xfrm>
            <a:off x="5385599" y="2231591"/>
            <a:ext cx="1958400" cy="151200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Apache </a:t>
            </a:r>
            <a:r>
              <a:rPr lang="nl-NL" dirty="0" err="1"/>
              <a:t>Kafka</a:t>
            </a:r>
            <a:endParaRPr lang="en-NL" dirty="0"/>
          </a:p>
        </p:txBody>
      </p:sp>
      <p:pic>
        <p:nvPicPr>
          <p:cNvPr id="12292" name="Picture 4" descr="Image result for kafka connect logo">
            <a:extLst>
              <a:ext uri="{FF2B5EF4-FFF2-40B4-BE49-F238E27FC236}">
                <a16:creationId xmlns:a16="http://schemas.microsoft.com/office/drawing/2014/main" id="{638A1BAC-0A00-49D3-B54F-17F7CF54D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216" y="3128026"/>
            <a:ext cx="769184" cy="76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531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4156-8E1A-43B7-B884-0C17FC56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iPaaS</a:t>
            </a:r>
            <a:r>
              <a:rPr lang="nl-NL" dirty="0"/>
              <a:t> (Cloud) Adapters for SaaS &amp;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A589B-52F3-406F-9754-D8B107132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Prepackaged</a:t>
            </a:r>
            <a:r>
              <a:rPr lang="nl-NL" dirty="0"/>
              <a:t> Change Event Detectors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88F8A-0656-4B5B-950D-031126262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  <p:pic>
        <p:nvPicPr>
          <p:cNvPr id="6" name="Snagit_SNG859">
            <a:extLst>
              <a:ext uri="{FF2B5EF4-FFF2-40B4-BE49-F238E27FC236}">
                <a16:creationId xmlns:a16="http://schemas.microsoft.com/office/drawing/2014/main" id="{E17B92E0-A649-40E6-B650-F88AFE30C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57" y="1300690"/>
            <a:ext cx="3610507" cy="2166304"/>
          </a:xfrm>
          <a:prstGeom prst="rect">
            <a:avLst/>
          </a:prstGeom>
        </p:spPr>
      </p:pic>
      <p:pic>
        <p:nvPicPr>
          <p:cNvPr id="29698" name="Picture 2" descr="Image result for oracle integration adapters">
            <a:extLst>
              <a:ext uri="{FF2B5EF4-FFF2-40B4-BE49-F238E27FC236}">
                <a16:creationId xmlns:a16="http://schemas.microsoft.com/office/drawing/2014/main" id="{D8A19AAD-898E-4976-8100-BDBDE2F82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4" b="13873"/>
          <a:stretch/>
        </p:blipFill>
        <p:spPr bwMode="auto">
          <a:xfrm>
            <a:off x="5303037" y="2610309"/>
            <a:ext cx="3698100" cy="171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5B">
            <a:extLst>
              <a:ext uri="{FF2B5EF4-FFF2-40B4-BE49-F238E27FC236}">
                <a16:creationId xmlns:a16="http://schemas.microsoft.com/office/drawing/2014/main" id="{CE4858F4-5EB0-44A7-A31F-E440EF7A5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0" y="3256662"/>
            <a:ext cx="2795860" cy="1459338"/>
          </a:xfrm>
          <a:prstGeom prst="rect">
            <a:avLst/>
          </a:prstGeom>
        </p:spPr>
      </p:pic>
      <p:pic>
        <p:nvPicPr>
          <p:cNvPr id="29700" name="Picture 4" descr="Image result for oracle ssi adapters">
            <a:extLst>
              <a:ext uri="{FF2B5EF4-FFF2-40B4-BE49-F238E27FC236}">
                <a16:creationId xmlns:a16="http://schemas.microsoft.com/office/drawing/2014/main" id="{4E638CC4-F805-4FE1-8268-AAD36FCF8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9" b="9587"/>
          <a:stretch/>
        </p:blipFill>
        <p:spPr bwMode="auto">
          <a:xfrm>
            <a:off x="6941642" y="403707"/>
            <a:ext cx="1958994" cy="179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Image result for zapier twitter slack">
            <a:extLst>
              <a:ext uri="{FF2B5EF4-FFF2-40B4-BE49-F238E27FC236}">
                <a16:creationId xmlns:a16="http://schemas.microsoft.com/office/drawing/2014/main" id="{DF949E8D-36AF-4F07-B93B-307F17BA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15" y="747545"/>
            <a:ext cx="1950685" cy="1404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 descr="Image result for logic apps connectors">
            <a:extLst>
              <a:ext uri="{FF2B5EF4-FFF2-40B4-BE49-F238E27FC236}">
                <a16:creationId xmlns:a16="http://schemas.microsoft.com/office/drawing/2014/main" id="{04704E39-615D-4A35-8E13-BC778A996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166" y="2826000"/>
            <a:ext cx="2392882" cy="179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02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D830-A883-453F-817C-5EBDA283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JIT </a:t>
            </a:r>
            <a:r>
              <a:rPr lang="nl-NL" dirty="0" err="1"/>
              <a:t>vs</a:t>
            </a:r>
            <a:r>
              <a:rPr lang="nl-NL" dirty="0"/>
              <a:t> AOT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40940-04E2-49BA-AEA6-1B4691F91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647FC-837A-4EC9-9A49-B44C3723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217EFF2B-319A-4568-B4CA-58600E763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58" y="792000"/>
            <a:ext cx="4666899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4AA99-5A6A-4216-891D-AFF7FA9E3ECF}"/>
              </a:ext>
            </a:extLst>
          </p:cNvPr>
          <p:cNvSpPr txBox="1"/>
          <p:nvPr/>
        </p:nvSpPr>
        <p:spPr>
          <a:xfrm>
            <a:off x="7027842" y="1637071"/>
            <a:ext cx="118622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/>
              <a:t>CQRS</a:t>
            </a:r>
            <a:endParaRPr lang="en-NL" sz="32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CD9DE-D927-49AD-98C8-F63409912D5C}"/>
              </a:ext>
            </a:extLst>
          </p:cNvPr>
          <p:cNvSpPr txBox="1"/>
          <p:nvPr/>
        </p:nvSpPr>
        <p:spPr>
          <a:xfrm>
            <a:off x="7027842" y="3515032"/>
            <a:ext cx="77585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 err="1"/>
              <a:t>SPo</a:t>
            </a:r>
            <a:endParaRPr lang="en-NL" sz="32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252B3-9919-4BBF-A57E-D8C28E32DD30}"/>
              </a:ext>
            </a:extLst>
          </p:cNvPr>
          <p:cNvSpPr txBox="1"/>
          <p:nvPr/>
        </p:nvSpPr>
        <p:spPr>
          <a:xfrm>
            <a:off x="7899003" y="3268810"/>
            <a:ext cx="814325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 err="1"/>
              <a:t>T</a:t>
            </a:r>
            <a:r>
              <a:rPr lang="nl-NL" sz="1800" dirty="0" err="1"/>
              <a:t>ruth</a:t>
            </a:r>
            <a:endParaRPr lang="nl-NL" sz="3200" dirty="0"/>
          </a:p>
          <a:p>
            <a:r>
              <a:rPr lang="nl-NL" sz="3200" dirty="0"/>
              <a:t>F</a:t>
            </a:r>
            <a:r>
              <a:rPr lang="nl-NL" sz="1800" dirty="0"/>
              <a:t>ailure</a:t>
            </a:r>
            <a:endParaRPr lang="en-NL" sz="3200" dirty="0" err="1"/>
          </a:p>
        </p:txBody>
      </p:sp>
    </p:spTree>
    <p:extLst>
      <p:ext uri="{BB962C8B-B14F-4D97-AF65-F5344CB8AC3E}">
        <p14:creationId xmlns:p14="http://schemas.microsoft.com/office/powerpoint/2010/main" val="3184963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619C-0EF0-4151-9114-990586066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JIT </a:t>
            </a:r>
            <a:r>
              <a:rPr lang="nl-NL" dirty="0" err="1"/>
              <a:t>vs</a:t>
            </a:r>
            <a:r>
              <a:rPr lang="nl-NL" dirty="0"/>
              <a:t> AOT Data Integration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31616-BBEE-44DA-BD3C-33C6A9034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Just In Time</a:t>
            </a:r>
          </a:p>
          <a:p>
            <a:pPr lvl="1"/>
            <a:r>
              <a:rPr lang="nl-NL" dirty="0" err="1"/>
              <a:t>Process</a:t>
            </a:r>
            <a:r>
              <a:rPr lang="nl-NL" dirty="0"/>
              <a:t> [</a:t>
            </a:r>
            <a:r>
              <a:rPr lang="nl-NL" dirty="0" err="1"/>
              <a:t>synchronous</a:t>
            </a:r>
            <a:r>
              <a:rPr lang="nl-NL" dirty="0"/>
              <a:t>] </a:t>
            </a:r>
            <a:r>
              <a:rPr lang="nl-NL" dirty="0" err="1"/>
              <a:t>request</a:t>
            </a:r>
            <a:r>
              <a:rPr lang="nl-NL" dirty="0"/>
              <a:t> for data ‘</a:t>
            </a:r>
            <a:r>
              <a:rPr lang="nl-NL" dirty="0" err="1"/>
              <a:t>just</a:t>
            </a:r>
            <a:r>
              <a:rPr lang="nl-NL" dirty="0"/>
              <a:t> in </a:t>
            </a:r>
            <a:r>
              <a:rPr lang="nl-NL" dirty="0" err="1"/>
              <a:t>in</a:t>
            </a:r>
            <a:r>
              <a:rPr lang="nl-NL" dirty="0"/>
              <a:t> time’</a:t>
            </a:r>
          </a:p>
          <a:p>
            <a:pPr lvl="2"/>
            <a:r>
              <a:rPr lang="nl-NL" dirty="0" err="1"/>
              <a:t>Only</a:t>
            </a:r>
            <a:r>
              <a:rPr lang="nl-NL" dirty="0"/>
              <a:t> data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requested</a:t>
            </a:r>
            <a:endParaRPr lang="nl-NL" dirty="0"/>
          </a:p>
          <a:p>
            <a:pPr lvl="2"/>
            <a:r>
              <a:rPr lang="nl-NL" dirty="0" err="1"/>
              <a:t>Fresh</a:t>
            </a:r>
            <a:r>
              <a:rPr lang="nl-NL" dirty="0"/>
              <a:t> as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endParaRPr lang="nl-NL" dirty="0"/>
          </a:p>
          <a:p>
            <a:pPr lvl="2"/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authorization</a:t>
            </a:r>
            <a:r>
              <a:rPr lang="nl-NL" dirty="0"/>
              <a:t> </a:t>
            </a:r>
            <a:r>
              <a:rPr lang="nl-NL" dirty="0" err="1"/>
              <a:t>rules</a:t>
            </a:r>
            <a:r>
              <a:rPr lang="nl-NL" dirty="0"/>
              <a:t> </a:t>
            </a:r>
            <a:r>
              <a:rPr lang="nl-NL" dirty="0" err="1"/>
              <a:t>applied</a:t>
            </a:r>
            <a:endParaRPr lang="nl-NL" dirty="0"/>
          </a:p>
          <a:p>
            <a:pPr lvl="2"/>
            <a:r>
              <a:rPr lang="nl-NL" dirty="0"/>
              <a:t>Single Source of </a:t>
            </a:r>
            <a:r>
              <a:rPr lang="nl-NL" dirty="0" err="1"/>
              <a:t>Truth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of Failure</a:t>
            </a:r>
          </a:p>
          <a:p>
            <a:pPr lvl="2"/>
            <a:r>
              <a:rPr lang="nl-NL" dirty="0" err="1"/>
              <a:t>Transformation</a:t>
            </a:r>
            <a:r>
              <a:rPr lang="nl-NL" dirty="0"/>
              <a:t> &amp; </a:t>
            </a:r>
            <a:r>
              <a:rPr lang="nl-NL" dirty="0" err="1"/>
              <a:t>Aggregation</a:t>
            </a:r>
            <a:r>
              <a:rPr lang="nl-NL" dirty="0"/>
              <a:t> at </a:t>
            </a:r>
            <a:r>
              <a:rPr lang="nl-NL" dirty="0" err="1"/>
              <a:t>request</a:t>
            </a:r>
            <a:r>
              <a:rPr lang="nl-NL" dirty="0"/>
              <a:t> time</a:t>
            </a:r>
          </a:p>
          <a:p>
            <a:pPr lvl="2"/>
            <a:r>
              <a:rPr lang="nl-NL" dirty="0"/>
              <a:t>Hard (</a:t>
            </a:r>
            <a:r>
              <a:rPr lang="nl-NL" dirty="0" err="1"/>
              <a:t>runtime</a:t>
            </a:r>
            <a:r>
              <a:rPr lang="nl-NL" dirty="0"/>
              <a:t>) </a:t>
            </a:r>
            <a:r>
              <a:rPr lang="nl-NL" dirty="0" err="1"/>
              <a:t>dependencies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consumer</a:t>
            </a:r>
            <a:r>
              <a:rPr lang="nl-NL" dirty="0"/>
              <a:t> on producer</a:t>
            </a:r>
          </a:p>
          <a:p>
            <a:pPr lvl="1"/>
            <a:endParaRPr lang="nl-NL" dirty="0"/>
          </a:p>
          <a:p>
            <a:r>
              <a:rPr lang="nl-NL" dirty="0" err="1"/>
              <a:t>Ahead</a:t>
            </a:r>
            <a:r>
              <a:rPr lang="nl-NL" dirty="0"/>
              <a:t> Of Time (CQRS)</a:t>
            </a:r>
          </a:p>
          <a:p>
            <a:pPr lvl="1"/>
            <a:r>
              <a:rPr lang="nl-NL" dirty="0"/>
              <a:t>Pre-</a:t>
            </a:r>
            <a:r>
              <a:rPr lang="nl-NL" dirty="0" err="1"/>
              <a:t>process</a:t>
            </a:r>
            <a:r>
              <a:rPr lang="nl-NL" dirty="0"/>
              <a:t> / pre-share data ‘</a:t>
            </a:r>
            <a:r>
              <a:rPr lang="nl-NL" dirty="0" err="1"/>
              <a:t>ahead</a:t>
            </a:r>
            <a:r>
              <a:rPr lang="nl-NL" dirty="0"/>
              <a:t> of time’</a:t>
            </a:r>
          </a:p>
          <a:p>
            <a:pPr lvl="2"/>
            <a:r>
              <a:rPr lang="nl-NL" dirty="0" err="1"/>
              <a:t>Potentially</a:t>
            </a:r>
            <a:r>
              <a:rPr lang="nl-NL" dirty="0"/>
              <a:t> </a:t>
            </a:r>
            <a:r>
              <a:rPr lang="nl-NL" dirty="0" err="1"/>
              <a:t>includes</a:t>
            </a:r>
            <a:r>
              <a:rPr lang="nl-NL" dirty="0"/>
              <a:t> data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never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requested</a:t>
            </a:r>
            <a:endParaRPr lang="nl-NL" dirty="0"/>
          </a:p>
          <a:p>
            <a:pPr lvl="2"/>
            <a:r>
              <a:rPr lang="nl-NL" dirty="0"/>
              <a:t>Data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outdated</a:t>
            </a:r>
            <a:endParaRPr lang="nl-NL" dirty="0"/>
          </a:p>
          <a:p>
            <a:pPr lvl="2"/>
            <a:r>
              <a:rPr lang="nl-NL" dirty="0"/>
              <a:t>Data is ready </a:t>
            </a:r>
            <a:r>
              <a:rPr lang="nl-NL" dirty="0" err="1"/>
              <a:t>to</a:t>
            </a:r>
            <a:r>
              <a:rPr lang="nl-NL" dirty="0"/>
              <a:t> go (easy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tailor</a:t>
            </a:r>
            <a:r>
              <a:rPr lang="nl-NL" dirty="0"/>
              <a:t> made for </a:t>
            </a:r>
            <a:r>
              <a:rPr lang="nl-NL" dirty="0" err="1"/>
              <a:t>use</a:t>
            </a:r>
            <a:r>
              <a:rPr lang="nl-NL" dirty="0"/>
              <a:t> case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14BC6-CF13-48C7-BE3C-7628DF8B5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7547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CF7B-4F89-46DD-AAF4-137F0E064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Backend For </a:t>
            </a:r>
            <a:r>
              <a:rPr lang="nl-NL" dirty="0" err="1"/>
              <a:t>Frontend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2166-BBC0-4609-BE3D-B36B2F888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4F433-8AF4-40F9-9929-5DAB8B990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  <p:pic>
        <p:nvPicPr>
          <p:cNvPr id="27650" name="Picture 2" descr="https://samnewman.io/pattern-img/bff/single-api.jpg">
            <a:extLst>
              <a:ext uri="{FF2B5EF4-FFF2-40B4-BE49-F238E27FC236}">
                <a16:creationId xmlns:a16="http://schemas.microsoft.com/office/drawing/2014/main" id="{8888A7FF-24AA-48F6-855A-96DFAFF2F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936000"/>
            <a:ext cx="3017020" cy="370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s://samnewman.io/pattern-img/bff/bff-overview.jpg">
            <a:extLst>
              <a:ext uri="{FF2B5EF4-FFF2-40B4-BE49-F238E27FC236}">
                <a16:creationId xmlns:a16="http://schemas.microsoft.com/office/drawing/2014/main" id="{71C8C844-14F2-4F48-8175-B1E288FEC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985" y="838624"/>
            <a:ext cx="3416000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DF8EF95-8B63-42D4-A96F-462839DA077F}"/>
              </a:ext>
            </a:extLst>
          </p:cNvPr>
          <p:cNvSpPr/>
          <p:nvPr/>
        </p:nvSpPr>
        <p:spPr>
          <a:xfrm>
            <a:off x="3910669" y="2248352"/>
            <a:ext cx="1146665" cy="114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3346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7834B-7803-4B3C-8EDA-450FEB7B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 =&gt; Data Backend For </a:t>
            </a:r>
            <a:r>
              <a:rPr lang="nl-NL" dirty="0" err="1"/>
              <a:t>Frontend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Optimized</a:t>
            </a:r>
            <a:r>
              <a:rPr lang="nl-NL" dirty="0"/>
              <a:t> data set for special </a:t>
            </a:r>
            <a:r>
              <a:rPr lang="nl-NL" dirty="0" err="1"/>
              <a:t>use</a:t>
            </a:r>
            <a:r>
              <a:rPr lang="nl-NL" dirty="0"/>
              <a:t> case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B1761-CF39-473E-B2DF-14AFE0BAA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Shape</a:t>
            </a:r>
            <a:r>
              <a:rPr lang="nl-NL" dirty="0"/>
              <a:t> &amp; Format</a:t>
            </a:r>
          </a:p>
          <a:p>
            <a:r>
              <a:rPr lang="nl-NL" dirty="0"/>
              <a:t>Right </a:t>
            </a:r>
            <a:r>
              <a:rPr lang="nl-NL" dirty="0" err="1"/>
              <a:t>Grained</a:t>
            </a:r>
            <a:r>
              <a:rPr lang="nl-NL" dirty="0"/>
              <a:t> (</a:t>
            </a:r>
            <a:r>
              <a:rPr lang="nl-NL" dirty="0" err="1"/>
              <a:t>aggregation</a:t>
            </a:r>
            <a:r>
              <a:rPr lang="nl-NL" dirty="0"/>
              <a:t>, </a:t>
            </a:r>
            <a:r>
              <a:rPr lang="nl-NL" dirty="0" err="1"/>
              <a:t>consolidation</a:t>
            </a:r>
            <a:r>
              <a:rPr lang="nl-NL" dirty="0"/>
              <a:t>)</a:t>
            </a:r>
          </a:p>
          <a:p>
            <a:r>
              <a:rPr lang="nl-NL" dirty="0" err="1"/>
              <a:t>Filtered</a:t>
            </a:r>
            <a:endParaRPr lang="nl-NL" dirty="0"/>
          </a:p>
          <a:p>
            <a:r>
              <a:rPr lang="nl-NL" dirty="0" err="1"/>
              <a:t>Enriched</a:t>
            </a:r>
            <a:r>
              <a:rPr lang="nl-NL" dirty="0"/>
              <a:t> (</a:t>
            </a:r>
            <a:r>
              <a:rPr lang="nl-NL" dirty="0" err="1"/>
              <a:t>from</a:t>
            </a:r>
            <a:r>
              <a:rPr lang="nl-NL" dirty="0"/>
              <a:t> multiple sources)</a:t>
            </a:r>
          </a:p>
          <a:p>
            <a:r>
              <a:rPr lang="nl-NL" dirty="0" err="1"/>
              <a:t>Location</a:t>
            </a:r>
            <a:endParaRPr lang="nl-NL" dirty="0"/>
          </a:p>
          <a:p>
            <a:r>
              <a:rPr lang="nl-NL" dirty="0"/>
              <a:t>Time (</a:t>
            </a:r>
            <a:r>
              <a:rPr lang="nl-NL" dirty="0" err="1"/>
              <a:t>refreshed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right time)</a:t>
            </a:r>
          </a:p>
          <a:p>
            <a:r>
              <a:rPr lang="nl-NL" dirty="0"/>
              <a:t>Search Options</a:t>
            </a:r>
          </a:p>
          <a:p>
            <a:endParaRPr lang="nl-NL" dirty="0"/>
          </a:p>
          <a:p>
            <a:r>
              <a:rPr lang="nl-NL" dirty="0"/>
              <a:t>BASE (</a:t>
            </a:r>
            <a:r>
              <a:rPr lang="nl-NL" dirty="0" err="1"/>
              <a:t>eventually</a:t>
            </a:r>
            <a:r>
              <a:rPr lang="nl-NL" dirty="0"/>
              <a:t> – </a:t>
            </a:r>
            <a:r>
              <a:rPr lang="nl-NL" dirty="0" err="1"/>
              <a:t>when</a:t>
            </a:r>
            <a:r>
              <a:rPr lang="nl-NL" dirty="0"/>
              <a:t>? – consistent)</a:t>
            </a:r>
          </a:p>
          <a:p>
            <a:r>
              <a:rPr lang="nl-NL" dirty="0" err="1"/>
              <a:t>Authorization</a:t>
            </a:r>
            <a:endParaRPr lang="nl-NL" dirty="0"/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C6D0D-2678-4D98-AD1F-F573B9BA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  <p:pic>
        <p:nvPicPr>
          <p:cNvPr id="28674" name="Picture 2" descr="Related image">
            <a:extLst>
              <a:ext uri="{FF2B5EF4-FFF2-40B4-BE49-F238E27FC236}">
                <a16:creationId xmlns:a16="http://schemas.microsoft.com/office/drawing/2014/main" id="{F1B41BC7-F576-4475-93D3-DF50CB2F3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909" y="1080000"/>
            <a:ext cx="2759514" cy="382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0DE843-C284-49E2-A5AF-317D0FD43269}"/>
              </a:ext>
            </a:extLst>
          </p:cNvPr>
          <p:cNvSpPr/>
          <p:nvPr/>
        </p:nvSpPr>
        <p:spPr>
          <a:xfrm>
            <a:off x="4469229" y="1681525"/>
            <a:ext cx="1371942" cy="53019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UI</a:t>
            </a:r>
            <a:endParaRPr lang="en-NL" sz="10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BA0BE90-23F0-4FA6-9EC2-88D268C09204}"/>
              </a:ext>
            </a:extLst>
          </p:cNvPr>
          <p:cNvSpPr/>
          <p:nvPr/>
        </p:nvSpPr>
        <p:spPr>
          <a:xfrm>
            <a:off x="4469229" y="2535729"/>
            <a:ext cx="1371942" cy="6853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APIs</a:t>
            </a:r>
            <a:endParaRPr lang="nl-NL" sz="1000" dirty="0"/>
          </a:p>
          <a:p>
            <a:pPr algn="ctr"/>
            <a:r>
              <a:rPr lang="nl-NL" sz="1000" dirty="0"/>
              <a:t>(backend for </a:t>
            </a:r>
            <a:r>
              <a:rPr lang="nl-NL" sz="1000" dirty="0" err="1"/>
              <a:t>frontend</a:t>
            </a:r>
            <a:r>
              <a:rPr lang="nl-NL" sz="1000" dirty="0"/>
              <a:t>)</a:t>
            </a:r>
            <a:endParaRPr lang="en-NL" sz="1000" dirty="0"/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ACCD4946-4563-4039-91F0-538F4141A101}"/>
              </a:ext>
            </a:extLst>
          </p:cNvPr>
          <p:cNvSpPr/>
          <p:nvPr/>
        </p:nvSpPr>
        <p:spPr>
          <a:xfrm>
            <a:off x="4469229" y="3554887"/>
            <a:ext cx="1371942" cy="1030938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Data Store</a:t>
            </a:r>
            <a:endParaRPr lang="en-NL" sz="10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3FF30C9-7DA6-4FBF-A7BD-5B7CCA8CDADA}"/>
              </a:ext>
            </a:extLst>
          </p:cNvPr>
          <p:cNvSpPr/>
          <p:nvPr/>
        </p:nvSpPr>
        <p:spPr>
          <a:xfrm>
            <a:off x="5047759" y="2158702"/>
            <a:ext cx="214882" cy="43594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FB467BC-9645-4629-9621-C845AC157E3E}"/>
              </a:ext>
            </a:extLst>
          </p:cNvPr>
          <p:cNvSpPr/>
          <p:nvPr/>
        </p:nvSpPr>
        <p:spPr>
          <a:xfrm>
            <a:off x="5047759" y="3051200"/>
            <a:ext cx="214882" cy="586162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72456D73-D77D-4B47-9995-CC7485554E23}"/>
              </a:ext>
            </a:extLst>
          </p:cNvPr>
          <p:cNvSpPr/>
          <p:nvPr/>
        </p:nvSpPr>
        <p:spPr>
          <a:xfrm>
            <a:off x="2384663" y="3746255"/>
            <a:ext cx="1474537" cy="1062994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Master Database</a:t>
            </a:r>
            <a:endParaRPr lang="en-N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621013-6874-4835-B250-283D805F86F3}"/>
              </a:ext>
            </a:extLst>
          </p:cNvPr>
          <p:cNvSpPr/>
          <p:nvPr/>
        </p:nvSpPr>
        <p:spPr>
          <a:xfrm>
            <a:off x="3780000" y="4003200"/>
            <a:ext cx="799200" cy="36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8A72EE-0777-4AEB-877C-340681B72B53}"/>
              </a:ext>
            </a:extLst>
          </p:cNvPr>
          <p:cNvSpPr/>
          <p:nvPr/>
        </p:nvSpPr>
        <p:spPr>
          <a:xfrm>
            <a:off x="4370400" y="2376672"/>
            <a:ext cx="1604137" cy="23393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2582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5D36-650E-45FD-959F-50802A47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310DFE-B18D-4E68-8151-E98CD6D7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B50BB4-BA79-43A2-B281-DEED11ED7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920" y="288000"/>
            <a:ext cx="4366159" cy="40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A31C82-78F2-440B-AEA6-BA29159DD1BF}"/>
              </a:ext>
            </a:extLst>
          </p:cNvPr>
          <p:cNvSpPr txBox="1"/>
          <p:nvPr/>
        </p:nvSpPr>
        <p:spPr>
          <a:xfrm>
            <a:off x="1340785" y="4509294"/>
            <a:ext cx="67454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CQRS: A small step for </a:t>
            </a:r>
            <a:r>
              <a:rPr lang="nl-NL" sz="1800" dirty="0" err="1"/>
              <a:t>mankind</a:t>
            </a:r>
            <a:r>
              <a:rPr lang="nl-NL" sz="1800" dirty="0"/>
              <a:t> but a </a:t>
            </a:r>
            <a:r>
              <a:rPr lang="nl-NL" sz="1800" dirty="0" err="1"/>
              <a:t>giant</a:t>
            </a:r>
            <a:r>
              <a:rPr lang="nl-NL" sz="1800" dirty="0"/>
              <a:t> </a:t>
            </a:r>
            <a:r>
              <a:rPr lang="nl-NL" sz="1800" dirty="0" err="1"/>
              <a:t>leap</a:t>
            </a:r>
            <a:r>
              <a:rPr lang="nl-NL" sz="1800" dirty="0"/>
              <a:t> for [IT] </a:t>
            </a:r>
            <a:r>
              <a:rPr lang="nl-NL" sz="1800" dirty="0" err="1"/>
              <a:t>architects</a:t>
            </a:r>
            <a:endParaRPr lang="en-NL" sz="1800" dirty="0" err="1"/>
          </a:p>
        </p:txBody>
      </p:sp>
    </p:spTree>
    <p:extLst>
      <p:ext uri="{BB962C8B-B14F-4D97-AF65-F5344CB8AC3E}">
        <p14:creationId xmlns:p14="http://schemas.microsoft.com/office/powerpoint/2010/main" val="27616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03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C1AF-966A-4F7F-953E-09E6BDF1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Sourcing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A6C6-C2F9-4716-9DEC-6EDE44D1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6080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Company: </a:t>
            </a:r>
            <a:r>
              <a:rPr lang="nl-NL" dirty="0" err="1"/>
              <a:t>Rebuild</a:t>
            </a:r>
            <a:r>
              <a:rPr lang="nl-NL" dirty="0"/>
              <a:t> Cache Database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630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33" grpId="0" animBg="1"/>
      <p:bldP spid="3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Company: </a:t>
            </a:r>
            <a:r>
              <a:rPr lang="nl-NL" dirty="0" err="1"/>
              <a:t>Rebuild</a:t>
            </a:r>
            <a:r>
              <a:rPr lang="nl-NL" dirty="0"/>
              <a:t> Cache Database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Event Store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1749571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798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" grpId="0" animBg="1"/>
      <p:bldP spid="33" grpId="0" animBg="1"/>
      <p:bldP spid="3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 Driving CQRS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7141"/>
          <a:stretch/>
        </p:blipFill>
        <p:spPr>
          <a:xfrm>
            <a:off x="1004645" y="1227816"/>
            <a:ext cx="1704468" cy="811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0968"/>
          <a:stretch/>
        </p:blipFill>
        <p:spPr>
          <a:xfrm>
            <a:off x="1004645" y="1227816"/>
            <a:ext cx="3656056" cy="811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5" y="1227816"/>
            <a:ext cx="7456485" cy="811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4103"/>
          <a:stretch/>
        </p:blipFill>
        <p:spPr>
          <a:xfrm>
            <a:off x="1004645" y="1227816"/>
            <a:ext cx="5659248" cy="8113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04646" y="2580705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nl-NL" dirty="0"/>
          </a:p>
        </p:txBody>
      </p:sp>
      <p:sp>
        <p:nvSpPr>
          <p:cNvPr id="11" name="Cube 10"/>
          <p:cNvSpPr/>
          <p:nvPr/>
        </p:nvSpPr>
        <p:spPr>
          <a:xfrm>
            <a:off x="2862470" y="2753135"/>
            <a:ext cx="2713382" cy="8249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  <a:p>
            <a:pPr algn="ctr"/>
            <a:endParaRPr lang="nl-NL" dirty="0"/>
          </a:p>
        </p:txBody>
      </p:sp>
      <p:sp>
        <p:nvSpPr>
          <p:cNvPr id="12" name="Cube 11"/>
          <p:cNvSpPr/>
          <p:nvPr/>
        </p:nvSpPr>
        <p:spPr>
          <a:xfrm>
            <a:off x="496800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3129182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ube 13"/>
          <p:cNvSpPr/>
          <p:nvPr/>
        </p:nvSpPr>
        <p:spPr>
          <a:xfrm>
            <a:off x="3333495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ube 14"/>
          <p:cNvSpPr/>
          <p:nvPr/>
        </p:nvSpPr>
        <p:spPr>
          <a:xfrm>
            <a:off x="3537808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ube 15"/>
          <p:cNvSpPr/>
          <p:nvPr/>
        </p:nvSpPr>
        <p:spPr>
          <a:xfrm>
            <a:off x="3742121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Cube 16"/>
          <p:cNvSpPr/>
          <p:nvPr/>
        </p:nvSpPr>
        <p:spPr>
          <a:xfrm>
            <a:off x="3946434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Cube 17"/>
          <p:cNvSpPr/>
          <p:nvPr/>
        </p:nvSpPr>
        <p:spPr>
          <a:xfrm>
            <a:off x="4150747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ube 18"/>
          <p:cNvSpPr/>
          <p:nvPr/>
        </p:nvSpPr>
        <p:spPr>
          <a:xfrm>
            <a:off x="435506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Cube 19"/>
          <p:cNvSpPr/>
          <p:nvPr/>
        </p:nvSpPr>
        <p:spPr>
          <a:xfrm>
            <a:off x="4559373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Cube 20"/>
          <p:cNvSpPr/>
          <p:nvPr/>
        </p:nvSpPr>
        <p:spPr>
          <a:xfrm>
            <a:off x="4763686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ube 21"/>
          <p:cNvSpPr/>
          <p:nvPr/>
        </p:nvSpPr>
        <p:spPr>
          <a:xfrm>
            <a:off x="2924869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ube 22"/>
          <p:cNvSpPr/>
          <p:nvPr/>
        </p:nvSpPr>
        <p:spPr>
          <a:xfrm>
            <a:off x="2053539" y="323518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ight Arrow 23"/>
          <p:cNvSpPr/>
          <p:nvPr/>
        </p:nvSpPr>
        <p:spPr>
          <a:xfrm>
            <a:off x="5848318" y="2574231"/>
            <a:ext cx="858381" cy="11827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Can 24"/>
          <p:cNvSpPr/>
          <p:nvPr/>
        </p:nvSpPr>
        <p:spPr>
          <a:xfrm>
            <a:off x="7132601" y="2506161"/>
            <a:ext cx="1328529" cy="13318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28" name="Cube 27"/>
          <p:cNvSpPr/>
          <p:nvPr/>
        </p:nvSpPr>
        <p:spPr>
          <a:xfrm>
            <a:off x="7296064" y="3559709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7296064" y="3380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Cube 25"/>
          <p:cNvSpPr/>
          <p:nvPr/>
        </p:nvSpPr>
        <p:spPr>
          <a:xfrm>
            <a:off x="7296064" y="3201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609485" y="365413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7609485" y="3475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7609485" y="3296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7609485" y="3117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919934" y="3578083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7919934" y="3399178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919934" y="3220273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Rectangular Callout 35"/>
          <p:cNvSpPr/>
          <p:nvPr/>
        </p:nvSpPr>
        <p:spPr>
          <a:xfrm>
            <a:off x="5993296" y="4134678"/>
            <a:ext cx="1302768" cy="417444"/>
          </a:xfrm>
          <a:prstGeom prst="wedgeRectCallout">
            <a:avLst>
              <a:gd name="adj1" fmla="val 79873"/>
              <a:gd name="adj2" fmla="val -147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accountId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123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7" name="Snagit_PPTACF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" y="2714938"/>
            <a:ext cx="857254" cy="901341"/>
          </a:xfrm>
          <a:prstGeom prst="rect">
            <a:avLst/>
          </a:prstGeom>
        </p:spPr>
      </p:pic>
      <p:pic>
        <p:nvPicPr>
          <p:cNvPr id="38" name="Snagit_PPTA17C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843606"/>
            <a:ext cx="750741" cy="720469"/>
          </a:xfrm>
          <a:prstGeom prst="rect">
            <a:avLst/>
          </a:prstGeom>
        </p:spPr>
      </p:pic>
      <p:sp>
        <p:nvSpPr>
          <p:cNvPr id="39" name="Rectangular Callout 38"/>
          <p:cNvSpPr/>
          <p:nvPr/>
        </p:nvSpPr>
        <p:spPr>
          <a:xfrm>
            <a:off x="7704689" y="2141820"/>
            <a:ext cx="1302768" cy="417444"/>
          </a:xfrm>
          <a:prstGeom prst="wedgeRectCallout">
            <a:avLst>
              <a:gd name="adj1" fmla="val -49825"/>
              <a:gd name="adj2" fmla="val 19345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amount: 10</a:t>
            </a:r>
          </a:p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Owner: Jane Doe</a:t>
            </a:r>
            <a:endParaRPr lang="nl-NL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41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7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 Driving CQRS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7141"/>
          <a:stretch/>
        </p:blipFill>
        <p:spPr>
          <a:xfrm>
            <a:off x="1004645" y="1227816"/>
            <a:ext cx="1704468" cy="811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0968"/>
          <a:stretch/>
        </p:blipFill>
        <p:spPr>
          <a:xfrm>
            <a:off x="1004645" y="1227816"/>
            <a:ext cx="3656056" cy="811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5" y="1227816"/>
            <a:ext cx="7456485" cy="811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4103"/>
          <a:stretch/>
        </p:blipFill>
        <p:spPr>
          <a:xfrm>
            <a:off x="1004645" y="1227816"/>
            <a:ext cx="5659248" cy="8113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04646" y="2580705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nl-NL" dirty="0"/>
          </a:p>
        </p:txBody>
      </p:sp>
      <p:sp>
        <p:nvSpPr>
          <p:cNvPr id="11" name="Cube 10"/>
          <p:cNvSpPr/>
          <p:nvPr/>
        </p:nvSpPr>
        <p:spPr>
          <a:xfrm>
            <a:off x="2862470" y="2753135"/>
            <a:ext cx="2713382" cy="8249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  <a:p>
            <a:pPr algn="ctr"/>
            <a:endParaRPr lang="nl-NL" dirty="0"/>
          </a:p>
        </p:txBody>
      </p:sp>
      <p:sp>
        <p:nvSpPr>
          <p:cNvPr id="12" name="Cube 11"/>
          <p:cNvSpPr/>
          <p:nvPr/>
        </p:nvSpPr>
        <p:spPr>
          <a:xfrm>
            <a:off x="496800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3129182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ube 13"/>
          <p:cNvSpPr/>
          <p:nvPr/>
        </p:nvSpPr>
        <p:spPr>
          <a:xfrm>
            <a:off x="3333495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ube 14"/>
          <p:cNvSpPr/>
          <p:nvPr/>
        </p:nvSpPr>
        <p:spPr>
          <a:xfrm>
            <a:off x="3537808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ube 15"/>
          <p:cNvSpPr/>
          <p:nvPr/>
        </p:nvSpPr>
        <p:spPr>
          <a:xfrm>
            <a:off x="3742121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Cube 16"/>
          <p:cNvSpPr/>
          <p:nvPr/>
        </p:nvSpPr>
        <p:spPr>
          <a:xfrm>
            <a:off x="3946434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Cube 17"/>
          <p:cNvSpPr/>
          <p:nvPr/>
        </p:nvSpPr>
        <p:spPr>
          <a:xfrm>
            <a:off x="4150747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ube 18"/>
          <p:cNvSpPr/>
          <p:nvPr/>
        </p:nvSpPr>
        <p:spPr>
          <a:xfrm>
            <a:off x="435506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Cube 19"/>
          <p:cNvSpPr/>
          <p:nvPr/>
        </p:nvSpPr>
        <p:spPr>
          <a:xfrm>
            <a:off x="4559373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Cube 20"/>
          <p:cNvSpPr/>
          <p:nvPr/>
        </p:nvSpPr>
        <p:spPr>
          <a:xfrm>
            <a:off x="4763686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ube 21"/>
          <p:cNvSpPr/>
          <p:nvPr/>
        </p:nvSpPr>
        <p:spPr>
          <a:xfrm>
            <a:off x="2924869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ube 22"/>
          <p:cNvSpPr/>
          <p:nvPr/>
        </p:nvSpPr>
        <p:spPr>
          <a:xfrm>
            <a:off x="2053539" y="323518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ight Arrow 23"/>
          <p:cNvSpPr/>
          <p:nvPr/>
        </p:nvSpPr>
        <p:spPr>
          <a:xfrm>
            <a:off x="5848318" y="2574231"/>
            <a:ext cx="858381" cy="11827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Can 24"/>
          <p:cNvSpPr/>
          <p:nvPr/>
        </p:nvSpPr>
        <p:spPr>
          <a:xfrm>
            <a:off x="7132601" y="2506161"/>
            <a:ext cx="1328529" cy="13318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28" name="Cube 27"/>
          <p:cNvSpPr/>
          <p:nvPr/>
        </p:nvSpPr>
        <p:spPr>
          <a:xfrm>
            <a:off x="7296064" y="3559709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7296064" y="3380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Cube 25"/>
          <p:cNvSpPr/>
          <p:nvPr/>
        </p:nvSpPr>
        <p:spPr>
          <a:xfrm>
            <a:off x="7296064" y="3201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609485" y="365413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7609485" y="3475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7609485" y="3296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7609485" y="3117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919934" y="3578083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7919934" y="3399178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919934" y="3220273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7" name="Snagit_PPTACF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" y="2714938"/>
            <a:ext cx="857254" cy="901341"/>
          </a:xfrm>
          <a:prstGeom prst="rect">
            <a:avLst/>
          </a:prstGeom>
        </p:spPr>
      </p:pic>
      <p:pic>
        <p:nvPicPr>
          <p:cNvPr id="38" name="Snagit_PPTA17C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843606"/>
            <a:ext cx="750741" cy="720469"/>
          </a:xfrm>
          <a:prstGeom prst="rect">
            <a:avLst/>
          </a:prstGeom>
        </p:spPr>
      </p:pic>
      <p:sp>
        <p:nvSpPr>
          <p:cNvPr id="40" name="Can 39"/>
          <p:cNvSpPr/>
          <p:nvPr/>
        </p:nvSpPr>
        <p:spPr>
          <a:xfrm>
            <a:off x="5832368" y="3885139"/>
            <a:ext cx="1912116" cy="1152743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Other State Aggregate</a:t>
            </a:r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42" name="Cube 41"/>
          <p:cNvSpPr/>
          <p:nvPr/>
        </p:nvSpPr>
        <p:spPr>
          <a:xfrm>
            <a:off x="6242069" y="4726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Cube 42"/>
          <p:cNvSpPr/>
          <p:nvPr/>
        </p:nvSpPr>
        <p:spPr>
          <a:xfrm>
            <a:off x="6242069" y="4547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Cube 44"/>
          <p:cNvSpPr/>
          <p:nvPr/>
        </p:nvSpPr>
        <p:spPr>
          <a:xfrm>
            <a:off x="6555490" y="4821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Cube 45"/>
          <p:cNvSpPr/>
          <p:nvPr/>
        </p:nvSpPr>
        <p:spPr>
          <a:xfrm>
            <a:off x="6555490" y="4642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Cube 46"/>
          <p:cNvSpPr/>
          <p:nvPr/>
        </p:nvSpPr>
        <p:spPr>
          <a:xfrm>
            <a:off x="6555490" y="4463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360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8" grpId="0" animBg="1"/>
      <p:bldP spid="28" grpId="1" animBg="1"/>
      <p:bldP spid="27" grpId="0" animBg="1"/>
      <p:bldP spid="27" grpId="1" animBg="1"/>
      <p:bldP spid="26" grpId="0" animBg="1"/>
      <p:bldP spid="26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40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7C6B-0615-4437-9120-C8B73552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Sourcing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C13AA-2FB0-4AC9-8735-C34E842BA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Event Store is </a:t>
            </a:r>
            <a:r>
              <a:rPr lang="nl-NL" dirty="0" err="1"/>
              <a:t>immutable</a:t>
            </a:r>
            <a:r>
              <a:rPr lang="nl-NL" dirty="0"/>
              <a:t> – append-</a:t>
            </a:r>
            <a:r>
              <a:rPr lang="nl-NL" dirty="0" err="1"/>
              <a:t>only</a:t>
            </a:r>
            <a:r>
              <a:rPr lang="nl-NL" dirty="0"/>
              <a:t> log of domain state </a:t>
            </a:r>
            <a:r>
              <a:rPr lang="nl-NL" dirty="0" err="1"/>
              <a:t>transitions</a:t>
            </a:r>
            <a:endParaRPr lang="nl-NL" dirty="0"/>
          </a:p>
          <a:p>
            <a:pPr lvl="1"/>
            <a:r>
              <a:rPr lang="nl-NL" i="1" dirty="0"/>
              <a:t>It is </a:t>
            </a:r>
            <a:r>
              <a:rPr lang="nl-NL" i="1" dirty="0" err="1"/>
              <a:t>the</a:t>
            </a:r>
            <a:r>
              <a:rPr lang="nl-NL" i="1" dirty="0"/>
              <a:t> </a:t>
            </a:r>
            <a:r>
              <a:rPr lang="nl-NL" i="1" dirty="0" err="1"/>
              <a:t>truth</a:t>
            </a:r>
            <a:r>
              <a:rPr lang="nl-NL" i="1" dirty="0"/>
              <a:t> </a:t>
            </a:r>
            <a:r>
              <a:rPr lang="nl-NL" i="1" dirty="0" err="1"/>
              <a:t>about</a:t>
            </a:r>
            <a:r>
              <a:rPr lang="nl-NL" i="1" dirty="0"/>
              <a:t> data – </a:t>
            </a:r>
            <a:r>
              <a:rPr lang="nl-NL" i="1" dirty="0" err="1"/>
              <a:t>everything</a:t>
            </a:r>
            <a:r>
              <a:rPr lang="nl-NL" i="1" dirty="0"/>
              <a:t> </a:t>
            </a:r>
            <a:r>
              <a:rPr lang="nl-NL" i="1" dirty="0" err="1"/>
              <a:t>else</a:t>
            </a:r>
            <a:r>
              <a:rPr lang="nl-NL" i="1" dirty="0"/>
              <a:t> is </a:t>
            </a:r>
            <a:r>
              <a:rPr lang="nl-NL" i="1" dirty="0" err="1"/>
              <a:t>derived</a:t>
            </a:r>
            <a:br>
              <a:rPr lang="nl-NL" dirty="0"/>
            </a:br>
            <a:endParaRPr lang="nl-NL" dirty="0"/>
          </a:p>
          <a:p>
            <a:r>
              <a:rPr lang="nl-NL" dirty="0"/>
              <a:t>Replay events 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(re)construct a </a:t>
            </a:r>
            <a:r>
              <a:rPr lang="nl-NL" dirty="0" err="1"/>
              <a:t>representation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state (</a:t>
            </a:r>
            <a:r>
              <a:rPr lang="nl-NL" dirty="0" err="1"/>
              <a:t>aggregate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up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specific</a:t>
            </a:r>
            <a:r>
              <a:rPr lang="nl-NL" dirty="0"/>
              <a:t> time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recreate</a:t>
            </a:r>
            <a:r>
              <a:rPr lang="nl-NL" dirty="0"/>
              <a:t> </a:t>
            </a:r>
            <a:r>
              <a:rPr lang="nl-NL" dirty="0" err="1"/>
              <a:t>moments</a:t>
            </a:r>
            <a:r>
              <a:rPr lang="nl-NL" dirty="0"/>
              <a:t> in time</a:t>
            </a:r>
          </a:p>
          <a:p>
            <a:pPr lvl="1"/>
            <a:r>
              <a:rPr lang="nl-NL" dirty="0"/>
              <a:t>in Test environment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investigate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issue</a:t>
            </a:r>
          </a:p>
          <a:p>
            <a:pPr lvl="1"/>
            <a:r>
              <a:rPr lang="nl-NL" dirty="0"/>
              <a:t>on a remote </a:t>
            </a:r>
            <a:r>
              <a:rPr lang="nl-NL" dirty="0" err="1"/>
              <a:t>location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mirror</a:t>
            </a:r>
            <a:r>
              <a:rPr lang="nl-NL" dirty="0"/>
              <a:t> &amp; share state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boundaries</a:t>
            </a:r>
            <a:endParaRPr lang="nl-NL" dirty="0"/>
          </a:p>
          <a:p>
            <a:pPr lvl="1"/>
            <a:r>
              <a:rPr lang="nl-NL" dirty="0"/>
              <a:t>produce a fine </a:t>
            </a:r>
            <a:r>
              <a:rPr lang="nl-NL" dirty="0" err="1"/>
              <a:t>grained</a:t>
            </a:r>
            <a:r>
              <a:rPr lang="nl-NL" dirty="0"/>
              <a:t> audit </a:t>
            </a:r>
            <a:r>
              <a:rPr lang="nl-NL" dirty="0" err="1"/>
              <a:t>trail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/>
              <a:t>Time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reconstruct</a:t>
            </a:r>
            <a:r>
              <a:rPr lang="nl-NL" dirty="0"/>
              <a:t> state</a:t>
            </a:r>
          </a:p>
          <a:p>
            <a:pPr lvl="1"/>
            <a:r>
              <a:rPr lang="nl-NL" dirty="0" err="1"/>
              <a:t>Grain</a:t>
            </a:r>
            <a:r>
              <a:rPr lang="nl-NL" dirty="0"/>
              <a:t> of </a:t>
            </a:r>
            <a:r>
              <a:rPr lang="nl-NL" dirty="0" err="1"/>
              <a:t>aggregates</a:t>
            </a:r>
            <a:r>
              <a:rPr lang="nl-NL" dirty="0"/>
              <a:t> / </a:t>
            </a:r>
            <a:r>
              <a:rPr lang="nl-NL" dirty="0" err="1"/>
              <a:t>definition</a:t>
            </a:r>
            <a:r>
              <a:rPr lang="nl-NL" dirty="0"/>
              <a:t> of domain events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A1563-A3CA-4E68-9503-0919E4999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659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66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/>
              <a:t>The Eneco Case – The Event Streaming Platform</a:t>
            </a:r>
          </a:p>
          <a:p>
            <a:r>
              <a:rPr lang="nl-NL" b="1" dirty="0" err="1"/>
              <a:t>Shades</a:t>
            </a:r>
            <a:r>
              <a:rPr lang="nl-NL" b="1" dirty="0"/>
              <a:t> of Data – Streaming, CQRS, Event </a:t>
            </a:r>
            <a:r>
              <a:rPr lang="nl-NL" b="1" dirty="0" err="1"/>
              <a:t>Sourcing</a:t>
            </a:r>
            <a:endParaRPr lang="nl-NL" b="1" dirty="0"/>
          </a:p>
          <a:p>
            <a:r>
              <a:rPr lang="nl-NL" sz="1800" b="1" dirty="0"/>
              <a:t>Lab 2b </a:t>
            </a:r>
            <a:r>
              <a:rPr lang="nl-NL" sz="1800" b="1" dirty="0" err="1"/>
              <a:t>and</a:t>
            </a:r>
            <a:r>
              <a:rPr lang="nl-NL" sz="1800" b="1" dirty="0"/>
              <a:t> Lab 3 – DIY CQRS </a:t>
            </a:r>
          </a:p>
          <a:p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Microservices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the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quest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for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decoupling</a:t>
            </a:r>
            <a:endParaRPr lang="nl-NL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Lab 4 – Microservices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Choreography</a:t>
            </a:r>
            <a:endParaRPr lang="nl-NL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But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wait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–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there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is more: </a:t>
            </a:r>
          </a:p>
          <a:p>
            <a:pPr lvl="1"/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Ecosystem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supporting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tools</a:t>
            </a:r>
          </a:p>
          <a:p>
            <a:pPr lvl="1"/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Alternative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offerings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(public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cloud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stand-alone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Two of Three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016E3-85C8-44EB-841D-FAD4A954E168}"/>
              </a:ext>
            </a:extLst>
          </p:cNvPr>
          <p:cNvSpPr txBox="1"/>
          <p:nvPr/>
        </p:nvSpPr>
        <p:spPr>
          <a:xfrm rot="16200000">
            <a:off x="58994" y="1246240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>
                    <a:lumMod val="65000"/>
                  </a:schemeClr>
                </a:solidFill>
              </a:rPr>
              <a:t>Part </a:t>
            </a:r>
            <a:r>
              <a:rPr lang="nl-NL" sz="1300" dirty="0" err="1">
                <a:solidFill>
                  <a:schemeClr val="bg1">
                    <a:lumMod val="65000"/>
                  </a:schemeClr>
                </a:solidFill>
              </a:rPr>
              <a:t>One</a:t>
            </a:r>
            <a:endParaRPr lang="en-NL" sz="1300" dirty="0" err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8CA302-849F-48ED-BAC0-F5B0EE83E134}"/>
              </a:ext>
            </a:extLst>
          </p:cNvPr>
          <p:cNvSpPr txBox="1"/>
          <p:nvPr/>
        </p:nvSpPr>
        <p:spPr>
          <a:xfrm rot="16200000">
            <a:off x="40559" y="2600633"/>
            <a:ext cx="70532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b="1" dirty="0"/>
              <a:t>Part </a:t>
            </a:r>
            <a:r>
              <a:rPr lang="nl-NL" sz="1300" b="1" dirty="0" err="1"/>
              <a:t>Two</a:t>
            </a:r>
            <a:endParaRPr lang="en-NL" sz="1300" b="1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D6DFD2-DF43-49E3-B995-199C13747D56}"/>
              </a:ext>
            </a:extLst>
          </p:cNvPr>
          <p:cNvSpPr txBox="1"/>
          <p:nvPr/>
        </p:nvSpPr>
        <p:spPr>
          <a:xfrm rot="16200000">
            <a:off x="-1922" y="3519948"/>
            <a:ext cx="79028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Part Three</a:t>
            </a:r>
            <a:endParaRPr lang="en-NL" sz="1300" dirty="0" err="1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AE628F-F3A5-4920-BDCB-4329050FF591}"/>
              </a:ext>
            </a:extLst>
          </p:cNvPr>
          <p:cNvCxnSpPr/>
          <p:nvPr/>
        </p:nvCxnSpPr>
        <p:spPr>
          <a:xfrm>
            <a:off x="95865" y="3195339"/>
            <a:ext cx="567812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D4BE66-30A3-44FE-A860-461007BD769E}"/>
              </a:ext>
            </a:extLst>
          </p:cNvPr>
          <p:cNvCxnSpPr/>
          <p:nvPr/>
        </p:nvCxnSpPr>
        <p:spPr>
          <a:xfrm>
            <a:off x="95865" y="2341853"/>
            <a:ext cx="567812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801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6E8E7-0E26-45F3-82A4-BAE34AF5A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2b – The </a:t>
            </a:r>
            <a:r>
              <a:rPr lang="nl-NL" dirty="0" err="1"/>
              <a:t>Kafka</a:t>
            </a:r>
            <a:r>
              <a:rPr lang="nl-NL" dirty="0"/>
              <a:t> Topic </a:t>
            </a:r>
            <a:r>
              <a:rPr lang="nl-NL" dirty="0" err="1"/>
              <a:t>Watcher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ACD2F-A336-4EED-8E8F-263FA235C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4198620"/>
            <a:ext cx="6623999" cy="517380"/>
          </a:xfrm>
        </p:spPr>
        <p:txBody>
          <a:bodyPr/>
          <a:lstStyle/>
          <a:p>
            <a:r>
              <a:rPr lang="nl-NL" dirty="0"/>
              <a:t>Live </a:t>
            </a:r>
            <a:r>
              <a:rPr lang="nl-NL" dirty="0" err="1"/>
              <a:t>Messages</a:t>
            </a:r>
            <a:r>
              <a:rPr lang="nl-NL" dirty="0"/>
              <a:t> Monitor on </a:t>
            </a:r>
            <a:r>
              <a:rPr lang="nl-NL" dirty="0" err="1"/>
              <a:t>all</a:t>
            </a:r>
            <a:r>
              <a:rPr lang="nl-NL" dirty="0"/>
              <a:t> Topics in a </a:t>
            </a:r>
            <a:r>
              <a:rPr lang="nl-NL" dirty="0" err="1"/>
              <a:t>Kafka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new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historic</a:t>
            </a:r>
            <a:r>
              <a:rPr lang="nl-NL" dirty="0"/>
              <a:t>, </a:t>
            </a:r>
            <a:r>
              <a:rPr lang="nl-NL" dirty="0" err="1"/>
              <a:t>streamed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Topic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way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browser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4EFB6-A82E-4EE3-A8FD-2BF56A57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4E402-B5DB-4BF1-A743-92E0708F0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87" y="792000"/>
            <a:ext cx="7194962" cy="3330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3758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EFB11-C010-402C-9D06-C2967CA3A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1" y="288000"/>
            <a:ext cx="6010498" cy="504000"/>
          </a:xfrm>
        </p:spPr>
        <p:txBody>
          <a:bodyPr/>
          <a:lstStyle/>
          <a:p>
            <a:r>
              <a:rPr lang="nl-NL" dirty="0"/>
              <a:t>Lab 2b – Solution Design for </a:t>
            </a:r>
            <a:r>
              <a:rPr lang="nl-NL" dirty="0" err="1"/>
              <a:t>Kafka</a:t>
            </a:r>
            <a:r>
              <a:rPr lang="nl-NL" dirty="0"/>
              <a:t> Topic </a:t>
            </a:r>
            <a:r>
              <a:rPr lang="nl-NL" dirty="0" err="1"/>
              <a:t>Watcher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2D516-5C6B-4CAD-B4CB-0B6CEC19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F543B-31D1-4C76-9AC4-93F23982A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51" y="936000"/>
            <a:ext cx="3638118" cy="1684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8879FA2-373E-4C3D-B10F-3CCF11221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623" y="226080"/>
            <a:ext cx="1255078" cy="97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23EED8-655F-486F-9726-3F681B91D5B1}"/>
              </a:ext>
            </a:extLst>
          </p:cNvPr>
          <p:cNvSpPr/>
          <p:nvPr/>
        </p:nvSpPr>
        <p:spPr>
          <a:xfrm>
            <a:off x="1584960" y="3200400"/>
            <a:ext cx="2316480" cy="1007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Kafka</a:t>
            </a:r>
            <a:r>
              <a:rPr lang="nl-NL" dirty="0"/>
              <a:t> Topic </a:t>
            </a:r>
            <a:r>
              <a:rPr lang="nl-NL" dirty="0" err="1"/>
              <a:t>Watcher</a:t>
            </a:r>
            <a:endParaRPr lang="nl-NL" dirty="0"/>
          </a:p>
          <a:p>
            <a:pPr algn="ctr"/>
            <a:endParaRPr lang="en-NL" dirty="0"/>
          </a:p>
        </p:txBody>
      </p:sp>
      <p:pic>
        <p:nvPicPr>
          <p:cNvPr id="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6FF3681E-D662-4A25-8016-62F5157AF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618" y="3850576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1616B00-75CC-47EB-B1C3-A07D27E12BEA}"/>
              </a:ext>
            </a:extLst>
          </p:cNvPr>
          <p:cNvSpPr/>
          <p:nvPr/>
        </p:nvSpPr>
        <p:spPr>
          <a:xfrm>
            <a:off x="2681422" y="2621288"/>
            <a:ext cx="190500" cy="587509"/>
          </a:xfrm>
          <a:custGeom>
            <a:avLst/>
            <a:gdLst>
              <a:gd name="connsiteX0" fmla="*/ 0 w 190500"/>
              <a:gd name="connsiteY0" fmla="*/ 0 h 587509"/>
              <a:gd name="connsiteX1" fmla="*/ 114300 w 190500"/>
              <a:gd name="connsiteY1" fmla="*/ 586740 h 587509"/>
              <a:gd name="connsiteX2" fmla="*/ 190500 w 190500"/>
              <a:gd name="connsiteY2" fmla="*/ 99060 h 587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587509">
                <a:moveTo>
                  <a:pt x="0" y="0"/>
                </a:moveTo>
                <a:cubicBezTo>
                  <a:pt x="41275" y="285115"/>
                  <a:pt x="82550" y="570230"/>
                  <a:pt x="114300" y="586740"/>
                </a:cubicBezTo>
                <a:cubicBezTo>
                  <a:pt x="146050" y="603250"/>
                  <a:pt x="168275" y="351155"/>
                  <a:pt x="190500" y="9906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F299F75F-86F9-4B99-854E-EDE66CC8F875}"/>
              </a:ext>
            </a:extLst>
          </p:cNvPr>
          <p:cNvSpPr/>
          <p:nvPr/>
        </p:nvSpPr>
        <p:spPr>
          <a:xfrm>
            <a:off x="2058239" y="2560330"/>
            <a:ext cx="91440" cy="68149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30BB02B-A5FA-4CFD-AF37-3D6EC4341A13}"/>
              </a:ext>
            </a:extLst>
          </p:cNvPr>
          <p:cNvSpPr/>
          <p:nvPr/>
        </p:nvSpPr>
        <p:spPr>
          <a:xfrm>
            <a:off x="124567" y="2840749"/>
            <a:ext cx="1675431" cy="733470"/>
          </a:xfrm>
          <a:prstGeom prst="wedgeRectCallout">
            <a:avLst>
              <a:gd name="adj1" fmla="val 70651"/>
              <a:gd name="adj2" fmla="val -55902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consumed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Kafka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Topic is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pushed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browser as Server Sent Event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672B0829-59DD-4189-80D0-D57228C729CF}"/>
              </a:ext>
            </a:extLst>
          </p:cNvPr>
          <p:cNvSpPr/>
          <p:nvPr/>
        </p:nvSpPr>
        <p:spPr>
          <a:xfrm>
            <a:off x="6182842" y="3594636"/>
            <a:ext cx="1272540" cy="78486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EF061172-B538-4288-B23D-C61A8B3A0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42" y="3844731"/>
            <a:ext cx="1017357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4AFDB3-ADEF-43C4-8886-25E57A939A33}"/>
              </a:ext>
            </a:extLst>
          </p:cNvPr>
          <p:cNvCxnSpPr>
            <a:cxnSpLocks/>
            <a:stCxn id="12" idx="2"/>
            <a:endCxn id="6" idx="3"/>
          </p:cNvCxnSpPr>
          <p:nvPr/>
        </p:nvCxnSpPr>
        <p:spPr>
          <a:xfrm flipH="1" flipV="1">
            <a:off x="3901440" y="3703950"/>
            <a:ext cx="2281402" cy="38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0E1CF3BC-F20B-42E1-B79B-E40F49022A15}"/>
              </a:ext>
            </a:extLst>
          </p:cNvPr>
          <p:cNvSpPr/>
          <p:nvPr/>
        </p:nvSpPr>
        <p:spPr>
          <a:xfrm>
            <a:off x="5805739" y="3707791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E08D03C3-C672-4AFD-AF0E-950E86D9A6BA}"/>
              </a:ext>
            </a:extLst>
          </p:cNvPr>
          <p:cNvSpPr/>
          <p:nvPr/>
        </p:nvSpPr>
        <p:spPr>
          <a:xfrm>
            <a:off x="5535843" y="1963958"/>
            <a:ext cx="2796369" cy="1192743"/>
          </a:xfrm>
          <a:prstGeom prst="clou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DEBCA9-A07F-45FE-ABE1-A57A3ADABA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097373">
            <a:off x="5580520" y="2117053"/>
            <a:ext cx="1184134" cy="274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7A8A78-F91A-4EF1-91BC-F5D4EF82C0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3796" y="2025625"/>
            <a:ext cx="326933" cy="534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Cube 19">
            <a:extLst>
              <a:ext uri="{FF2B5EF4-FFF2-40B4-BE49-F238E27FC236}">
                <a16:creationId xmlns:a16="http://schemas.microsoft.com/office/drawing/2014/main" id="{389F6876-CC5D-481B-B23B-018EAB5AACD4}"/>
              </a:ext>
            </a:extLst>
          </p:cNvPr>
          <p:cNvSpPr/>
          <p:nvPr/>
        </p:nvSpPr>
        <p:spPr>
          <a:xfrm>
            <a:off x="6332349" y="2317271"/>
            <a:ext cx="1272540" cy="784860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2" descr="Image result for logo kafka">
            <a:extLst>
              <a:ext uri="{FF2B5EF4-FFF2-40B4-BE49-F238E27FC236}">
                <a16:creationId xmlns:a16="http://schemas.microsoft.com/office/drawing/2014/main" id="{D7DDDFDB-2E0C-413B-B271-D66C311C9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349" y="2567366"/>
            <a:ext cx="1017357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986372-CD1E-49B4-B78D-E8A2C4A81DF0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3878311" y="2834749"/>
            <a:ext cx="2454038" cy="679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Lightning Bolt 24">
            <a:extLst>
              <a:ext uri="{FF2B5EF4-FFF2-40B4-BE49-F238E27FC236}">
                <a16:creationId xmlns:a16="http://schemas.microsoft.com/office/drawing/2014/main" id="{A721E57A-84EF-4032-9D47-752F8C68025F}"/>
              </a:ext>
            </a:extLst>
          </p:cNvPr>
          <p:cNvSpPr/>
          <p:nvPr/>
        </p:nvSpPr>
        <p:spPr>
          <a:xfrm>
            <a:off x="4950235" y="2962606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BA896B6-2AB2-4B53-A790-0974B5F61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331" y="1138511"/>
            <a:ext cx="1264744" cy="72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84497AD1-DC4D-4616-9D2B-3AC2CB5C93BA}"/>
              </a:ext>
            </a:extLst>
          </p:cNvPr>
          <p:cNvSpPr/>
          <p:nvPr/>
        </p:nvSpPr>
        <p:spPr>
          <a:xfrm>
            <a:off x="3613182" y="4146793"/>
            <a:ext cx="1891973" cy="733470"/>
          </a:xfrm>
          <a:prstGeom prst="wedgeRectCallout">
            <a:avLst>
              <a:gd name="adj1" fmla="val -37517"/>
              <a:gd name="adj2" fmla="val -135897"/>
            </a:avLst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41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runs HTTP Server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subscribes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all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topics in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configured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Kafka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Cluster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04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20" grpId="0" animBg="1"/>
      <p:bldP spid="25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>
          <a:xfrm>
            <a:off x="5662128" y="2139866"/>
            <a:ext cx="2369612" cy="13656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6" name="Cloud 15"/>
          <p:cNvSpPr/>
          <p:nvPr/>
        </p:nvSpPr>
        <p:spPr>
          <a:xfrm>
            <a:off x="5662128" y="3425004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5" name="Cloud 14"/>
          <p:cNvSpPr/>
          <p:nvPr/>
        </p:nvSpPr>
        <p:spPr>
          <a:xfrm>
            <a:off x="757725" y="2769218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Events == </a:t>
            </a:r>
            <a:r>
              <a:rPr lang="nl-NL" dirty="0" err="1"/>
              <a:t>Messages</a:t>
            </a:r>
            <a:r>
              <a:rPr lang="nl-NL" dirty="0"/>
              <a:t> 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D0B009B-32FE-436F-9585-79A25683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ectangle 3"/>
          <p:cNvSpPr/>
          <p:nvPr/>
        </p:nvSpPr>
        <p:spPr>
          <a:xfrm>
            <a:off x="1351996" y="1342770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1996" y="2146417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996" y="2950064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7912" y="933831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27912" y="1676786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7912" y="2591772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7912" y="350550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27912" y="2228875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1457" y="1032691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tx2"/>
                </a:solidFill>
              </a:rPr>
              <a:t>Producers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0419" y="624171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>
                <a:solidFill>
                  <a:schemeClr val="tx2"/>
                </a:solidFill>
              </a:rPr>
              <a:t>Consumers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451930" y="1541510"/>
            <a:ext cx="2089483" cy="207391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3616413" y="3425004"/>
            <a:ext cx="1687659" cy="968347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Robust, Scalable, Fast, </a:t>
            </a:r>
            <a:br>
              <a:rPr lang="en-US" sz="1050" dirty="0"/>
            </a:br>
            <a:r>
              <a:rPr lang="en-US" sz="1050" dirty="0"/>
              <a:t>History Retention</a:t>
            </a:r>
          </a:p>
          <a:p>
            <a:pPr algn="ctr"/>
            <a:r>
              <a:rPr lang="en-US" sz="1050" dirty="0"/>
              <a:t>Containerized/Cloud-enabled</a:t>
            </a:r>
          </a:p>
          <a:p>
            <a:pPr algn="ctr"/>
            <a:r>
              <a:rPr lang="en-US" sz="1050" dirty="0"/>
              <a:t>Open</a:t>
            </a:r>
            <a:endParaRPr lang="nl-NL" sz="105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2F4D088-8BC5-4C8D-89E1-812E7D5D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0582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3BA87-7772-430E-A5A6-0AFDDF4F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DC3295-CEA8-4B1E-B49A-B5CB7946C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B59AC6-F265-4B07-AE8F-EED4318A4C6A}"/>
              </a:ext>
            </a:extLst>
          </p:cNvPr>
          <p:cNvSpPr/>
          <p:nvPr/>
        </p:nvSpPr>
        <p:spPr>
          <a:xfrm>
            <a:off x="3429000" y="1698420"/>
            <a:ext cx="1203960" cy="504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index.html</a:t>
            </a:r>
            <a:endParaRPr lang="en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8D934-4398-4684-9F52-AFAE0BDFB67A}"/>
              </a:ext>
            </a:extLst>
          </p:cNvPr>
          <p:cNvSpPr/>
          <p:nvPr/>
        </p:nvSpPr>
        <p:spPr>
          <a:xfrm>
            <a:off x="2491740" y="2927100"/>
            <a:ext cx="3764280" cy="50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app.js</a:t>
            </a:r>
          </a:p>
          <a:p>
            <a:pPr algn="ctr"/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9A8D28-7EC1-476C-AC18-811AF2DF8054}"/>
              </a:ext>
            </a:extLst>
          </p:cNvPr>
          <p:cNvSpPr/>
          <p:nvPr/>
        </p:nvSpPr>
        <p:spPr>
          <a:xfrm>
            <a:off x="1866900" y="3788640"/>
            <a:ext cx="876300" cy="3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sse.js</a:t>
            </a:r>
            <a:endParaRPr lang="en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B9E57B-8CF8-4C50-AC19-3EAB30AC1E89}"/>
              </a:ext>
            </a:extLst>
          </p:cNvPr>
          <p:cNvSpPr/>
          <p:nvPr/>
        </p:nvSpPr>
        <p:spPr>
          <a:xfrm>
            <a:off x="4876800" y="3788640"/>
            <a:ext cx="1272540" cy="3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consume.js</a:t>
            </a:r>
            <a:endParaRPr lang="en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34371B-14EF-488B-89DC-752CB23238CE}"/>
              </a:ext>
            </a:extLst>
          </p:cNvPr>
          <p:cNvSpPr/>
          <p:nvPr/>
        </p:nvSpPr>
        <p:spPr>
          <a:xfrm>
            <a:off x="4876800" y="4497780"/>
            <a:ext cx="1135380" cy="3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config.js</a:t>
            </a:r>
            <a:endParaRPr lang="en-NL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13FDDA2-97C6-43B3-9516-E02CD456AE73}"/>
              </a:ext>
            </a:extLst>
          </p:cNvPr>
          <p:cNvSpPr/>
          <p:nvPr/>
        </p:nvSpPr>
        <p:spPr>
          <a:xfrm>
            <a:off x="5444490" y="4140240"/>
            <a:ext cx="102870" cy="35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5962417-ED3F-4653-BF4C-4919DD96D877}"/>
              </a:ext>
            </a:extLst>
          </p:cNvPr>
          <p:cNvSpPr/>
          <p:nvPr/>
        </p:nvSpPr>
        <p:spPr>
          <a:xfrm>
            <a:off x="5444490" y="3434070"/>
            <a:ext cx="102870" cy="35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0012AC8-A1FC-4E50-A108-63583C2A0414}"/>
              </a:ext>
            </a:extLst>
          </p:cNvPr>
          <p:cNvSpPr/>
          <p:nvPr/>
        </p:nvSpPr>
        <p:spPr>
          <a:xfrm>
            <a:off x="2604135" y="3437700"/>
            <a:ext cx="102870" cy="35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BA2063-7C4E-42F8-8445-5C5B241EE91F}"/>
              </a:ext>
            </a:extLst>
          </p:cNvPr>
          <p:cNvSpPr/>
          <p:nvPr/>
        </p:nvSpPr>
        <p:spPr>
          <a:xfrm>
            <a:off x="4984560" y="1774620"/>
            <a:ext cx="1203960" cy="351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topics-management.js</a:t>
            </a:r>
            <a:endParaRPr lang="en-NL" sz="1100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479FBB61-E220-4ABB-B80E-6E68331A604E}"/>
              </a:ext>
            </a:extLst>
          </p:cNvPr>
          <p:cNvSpPr/>
          <p:nvPr/>
        </p:nvSpPr>
        <p:spPr>
          <a:xfrm rot="5400000">
            <a:off x="3201765" y="1774620"/>
            <a:ext cx="102870" cy="351600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1100">
              <a:solidFill>
                <a:schemeClr val="dk1"/>
              </a:solidFill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8EB5745-0B06-4772-9A36-3DF127A1CB3D}"/>
              </a:ext>
            </a:extLst>
          </p:cNvPr>
          <p:cNvSpPr/>
          <p:nvPr/>
        </p:nvSpPr>
        <p:spPr>
          <a:xfrm rot="16200000">
            <a:off x="4757325" y="1768170"/>
            <a:ext cx="102870" cy="351600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1100">
              <a:solidFill>
                <a:schemeClr val="dk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7DFF03-52AE-4833-A27C-61B855FD4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215" y="211800"/>
            <a:ext cx="2855702" cy="1321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Snagit_SNG843">
            <a:extLst>
              <a:ext uri="{FF2B5EF4-FFF2-40B4-BE49-F238E27FC236}">
                <a16:creationId xmlns:a16="http://schemas.microsoft.com/office/drawing/2014/main" id="{BF5EE6AB-13D1-4157-BDC7-0D275DAC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36" y="1203128"/>
            <a:ext cx="1470824" cy="1114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Snagit_SNG821">
            <a:extLst>
              <a:ext uri="{FF2B5EF4-FFF2-40B4-BE49-F238E27FC236}">
                <a16:creationId xmlns:a16="http://schemas.microsoft.com/office/drawing/2014/main" id="{42FB0DE3-E9E7-45E7-8076-769768E57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61" y="2949245"/>
            <a:ext cx="1204064" cy="1021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Cube 21">
            <a:extLst>
              <a:ext uri="{FF2B5EF4-FFF2-40B4-BE49-F238E27FC236}">
                <a16:creationId xmlns:a16="http://schemas.microsoft.com/office/drawing/2014/main" id="{39E77082-8ACF-4821-A762-C4D0845E616F}"/>
              </a:ext>
            </a:extLst>
          </p:cNvPr>
          <p:cNvSpPr/>
          <p:nvPr/>
        </p:nvSpPr>
        <p:spPr>
          <a:xfrm>
            <a:off x="7343999" y="3577983"/>
            <a:ext cx="1272540" cy="78486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3" name="Picture 2" descr="Image result for logo kafka">
            <a:extLst>
              <a:ext uri="{FF2B5EF4-FFF2-40B4-BE49-F238E27FC236}">
                <a16:creationId xmlns:a16="http://schemas.microsoft.com/office/drawing/2014/main" id="{07BA5930-B79E-4C56-BACF-AB8BD6FC9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999" y="3828078"/>
            <a:ext cx="1017357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109C2A-0A73-4C51-8980-38C3D6A83443}"/>
              </a:ext>
            </a:extLst>
          </p:cNvPr>
          <p:cNvCxnSpPr>
            <a:cxnSpLocks/>
            <a:stCxn id="8" idx="3"/>
            <a:endCxn id="22" idx="2"/>
          </p:cNvCxnSpPr>
          <p:nvPr/>
        </p:nvCxnSpPr>
        <p:spPr>
          <a:xfrm>
            <a:off x="6149340" y="3964440"/>
            <a:ext cx="1194659" cy="10408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C9FFF2A4-D60E-4422-8F19-9AAD91CFA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9" y="2927100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7BB06F6C-4FFD-434B-8672-5D48B0B60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1" y="1038254"/>
            <a:ext cx="855089" cy="49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178C8FC3-7699-433F-BB3A-0EFD0EEA378D}"/>
              </a:ext>
            </a:extLst>
          </p:cNvPr>
          <p:cNvSpPr/>
          <p:nvPr/>
        </p:nvSpPr>
        <p:spPr>
          <a:xfrm>
            <a:off x="6588000" y="3840680"/>
            <a:ext cx="193634" cy="35160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04CFF3-61DF-46E5-A167-A7DE004F2F86}"/>
              </a:ext>
            </a:extLst>
          </p:cNvPr>
          <p:cNvSpPr txBox="1"/>
          <p:nvPr/>
        </p:nvSpPr>
        <p:spPr>
          <a:xfrm>
            <a:off x="2576130" y="2734143"/>
            <a:ext cx="64120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/updates</a:t>
            </a:r>
            <a:endParaRPr lang="en-NL" sz="1300" dirty="0" err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4BD5B8-188F-48AB-8A81-014E6B4F49FF}"/>
              </a:ext>
            </a:extLst>
          </p:cNvPr>
          <p:cNvSpPr txBox="1"/>
          <p:nvPr/>
        </p:nvSpPr>
        <p:spPr>
          <a:xfrm>
            <a:off x="5706016" y="2734143"/>
            <a:ext cx="4825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/topics</a:t>
            </a:r>
            <a:endParaRPr lang="en-NL" sz="1300" dirty="0" err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59DCC0-5D11-4ED4-A586-5BA7A9F87CE2}"/>
              </a:ext>
            </a:extLst>
          </p:cNvPr>
          <p:cNvSpPr txBox="1"/>
          <p:nvPr/>
        </p:nvSpPr>
        <p:spPr>
          <a:xfrm>
            <a:off x="4968000" y="2734143"/>
            <a:ext cx="49212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/</a:t>
            </a:r>
            <a:r>
              <a:rPr lang="nl-NL" sz="1300" dirty="0" err="1"/>
              <a:t>config</a:t>
            </a:r>
            <a:endParaRPr lang="en-NL" sz="1300" dirty="0" err="1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1C58F3F-8C8C-4778-89D9-69AB1473855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68336" y="1452652"/>
            <a:ext cx="895443" cy="1623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E7358B0-F61D-4F62-A1A5-832F21CB3AE3}"/>
              </a:ext>
            </a:extLst>
          </p:cNvPr>
          <p:cNvCxnSpPr>
            <a:stCxn id="7" idx="0"/>
          </p:cNvCxnSpPr>
          <p:nvPr/>
        </p:nvCxnSpPr>
        <p:spPr>
          <a:xfrm rot="5400000" flipH="1" flipV="1">
            <a:off x="1518240" y="2906580"/>
            <a:ext cx="1668870" cy="952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3E8EA52-3D8A-4CB1-8D08-05BCEE2E90FE}"/>
              </a:ext>
            </a:extLst>
          </p:cNvPr>
          <p:cNvSpPr/>
          <p:nvPr/>
        </p:nvSpPr>
        <p:spPr>
          <a:xfrm>
            <a:off x="2196750" y="1768170"/>
            <a:ext cx="876300" cy="351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message-handler.js</a:t>
            </a:r>
            <a:endParaRPr lang="en-NL" sz="1100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D3500A9A-FB3D-4883-B614-C07CFA5A1371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V="1">
            <a:off x="3913830" y="101910"/>
            <a:ext cx="1111680" cy="2233740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0C05BD4C-6EF5-40B7-8203-90A45C003B29}"/>
              </a:ext>
            </a:extLst>
          </p:cNvPr>
          <p:cNvCxnSpPr/>
          <p:nvPr/>
        </p:nvCxnSpPr>
        <p:spPr>
          <a:xfrm rot="5400000">
            <a:off x="2797596" y="998436"/>
            <a:ext cx="906420" cy="645948"/>
          </a:xfrm>
          <a:prstGeom prst="bentConnector3">
            <a:avLst>
              <a:gd name="adj1" fmla="val 79423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8B4A7BE-DC59-4981-91DE-687E8D82A438}"/>
              </a:ext>
            </a:extLst>
          </p:cNvPr>
          <p:cNvCxnSpPr>
            <a:cxnSpLocks/>
          </p:cNvCxnSpPr>
          <p:nvPr/>
        </p:nvCxnSpPr>
        <p:spPr>
          <a:xfrm>
            <a:off x="3352800" y="839350"/>
            <a:ext cx="2028788" cy="921267"/>
          </a:xfrm>
          <a:prstGeom prst="bentConnector3">
            <a:avLst>
              <a:gd name="adj1" fmla="val 99954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8DDC33-57EC-4A6A-BE0C-26517142ED74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2896730" y="2126220"/>
            <a:ext cx="1" cy="607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CD7567F-2AB4-4FC8-83ED-40DD8DC5DF2E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5947268" y="2141220"/>
            <a:ext cx="3952" cy="59292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EDF4C2C-DEDD-4485-92BA-741C9816DF18}"/>
              </a:ext>
            </a:extLst>
          </p:cNvPr>
          <p:cNvCxnSpPr>
            <a:endCxn id="31" idx="0"/>
          </p:cNvCxnSpPr>
          <p:nvPr/>
        </p:nvCxnSpPr>
        <p:spPr>
          <a:xfrm>
            <a:off x="5209585" y="2126220"/>
            <a:ext cx="4476" cy="607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8636748-640E-4F4D-942F-EF88EB0E7ADD}"/>
              </a:ext>
            </a:extLst>
          </p:cNvPr>
          <p:cNvCxnSpPr>
            <a:stCxn id="9" idx="3"/>
            <a:endCxn id="22" idx="3"/>
          </p:cNvCxnSpPr>
          <p:nvPr/>
        </p:nvCxnSpPr>
        <p:spPr>
          <a:xfrm flipV="1">
            <a:off x="6012180" y="4362843"/>
            <a:ext cx="1869982" cy="310737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1D7060F5-CB86-443F-A493-BA557E5AC7DC}"/>
              </a:ext>
            </a:extLst>
          </p:cNvPr>
          <p:cNvSpPr/>
          <p:nvPr/>
        </p:nvSpPr>
        <p:spPr>
          <a:xfrm>
            <a:off x="3778762" y="3214533"/>
            <a:ext cx="1176864" cy="1790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handleMessage</a:t>
            </a:r>
            <a:endParaRPr lang="en-US" sz="1050" dirty="0"/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31580204-2B3C-4E9B-A3CC-50598C306BB6}"/>
              </a:ext>
            </a:extLst>
          </p:cNvPr>
          <p:cNvCxnSpPr>
            <a:cxnSpLocks/>
            <a:stCxn id="8" idx="1"/>
            <a:endCxn id="6" idx="2"/>
          </p:cNvCxnSpPr>
          <p:nvPr/>
        </p:nvCxnSpPr>
        <p:spPr>
          <a:xfrm rot="10800000">
            <a:off x="4373880" y="3431100"/>
            <a:ext cx="502920" cy="5333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Lightning Bolt 64">
            <a:extLst>
              <a:ext uri="{FF2B5EF4-FFF2-40B4-BE49-F238E27FC236}">
                <a16:creationId xmlns:a16="http://schemas.microsoft.com/office/drawing/2014/main" id="{AB2AED8E-01BD-4D01-87E1-54952991838E}"/>
              </a:ext>
            </a:extLst>
          </p:cNvPr>
          <p:cNvSpPr/>
          <p:nvPr/>
        </p:nvSpPr>
        <p:spPr>
          <a:xfrm>
            <a:off x="4449354" y="3761680"/>
            <a:ext cx="193634" cy="35160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D75127D-C99D-4C49-8DB4-0B1176DB814C}"/>
              </a:ext>
            </a:extLst>
          </p:cNvPr>
          <p:cNvCxnSpPr>
            <a:endCxn id="7" idx="3"/>
          </p:cNvCxnSpPr>
          <p:nvPr/>
        </p:nvCxnSpPr>
        <p:spPr>
          <a:xfrm rot="10800000" flipV="1">
            <a:off x="2743200" y="3304068"/>
            <a:ext cx="1013542" cy="6603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Lightning Bolt 67">
            <a:extLst>
              <a:ext uri="{FF2B5EF4-FFF2-40B4-BE49-F238E27FC236}">
                <a16:creationId xmlns:a16="http://schemas.microsoft.com/office/drawing/2014/main" id="{2D9B802B-D982-48EF-9EEB-832E43DA9D80}"/>
              </a:ext>
            </a:extLst>
          </p:cNvPr>
          <p:cNvSpPr/>
          <p:nvPr/>
        </p:nvSpPr>
        <p:spPr>
          <a:xfrm>
            <a:off x="3160733" y="3524941"/>
            <a:ext cx="193634" cy="35160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9" name="Lightning Bolt 68">
            <a:extLst>
              <a:ext uri="{FF2B5EF4-FFF2-40B4-BE49-F238E27FC236}">
                <a16:creationId xmlns:a16="http://schemas.microsoft.com/office/drawing/2014/main" id="{96DAA137-AC5B-46D6-AF78-8E1AAEB94ACA}"/>
              </a:ext>
            </a:extLst>
          </p:cNvPr>
          <p:cNvSpPr/>
          <p:nvPr/>
        </p:nvSpPr>
        <p:spPr>
          <a:xfrm>
            <a:off x="2280706" y="2535294"/>
            <a:ext cx="193634" cy="35160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B8E77E-A1EE-4187-9318-C472A124BEA2}"/>
              </a:ext>
            </a:extLst>
          </p:cNvPr>
          <p:cNvCxnSpPr/>
          <p:nvPr/>
        </p:nvCxnSpPr>
        <p:spPr>
          <a:xfrm>
            <a:off x="5209585" y="2934198"/>
            <a:ext cx="0" cy="906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678487F-8210-4B89-8AC5-197FC385A4A6}"/>
              </a:ext>
            </a:extLst>
          </p:cNvPr>
          <p:cNvCxnSpPr>
            <a:stCxn id="30" idx="2"/>
          </p:cNvCxnSpPr>
          <p:nvPr/>
        </p:nvCxnSpPr>
        <p:spPr>
          <a:xfrm>
            <a:off x="5947268" y="2934198"/>
            <a:ext cx="0" cy="85147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34B8C81-6CAB-4A63-A281-84F08C0EBCCA}"/>
              </a:ext>
            </a:extLst>
          </p:cNvPr>
          <p:cNvCxnSpPr>
            <a:cxnSpLocks/>
          </p:cNvCxnSpPr>
          <p:nvPr/>
        </p:nvCxnSpPr>
        <p:spPr>
          <a:xfrm>
            <a:off x="365760" y="2514600"/>
            <a:ext cx="667512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4F7ACD1-5D4E-4D21-A1DC-732EC533F217}"/>
              </a:ext>
            </a:extLst>
          </p:cNvPr>
          <p:cNvCxnSpPr>
            <a:cxnSpLocks/>
          </p:cNvCxnSpPr>
          <p:nvPr/>
        </p:nvCxnSpPr>
        <p:spPr>
          <a:xfrm>
            <a:off x="7040880" y="211800"/>
            <a:ext cx="0" cy="463758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4" name="Picture 2">
            <a:extLst>
              <a:ext uri="{FF2B5EF4-FFF2-40B4-BE49-F238E27FC236}">
                <a16:creationId xmlns:a16="http://schemas.microsoft.com/office/drawing/2014/main" id="{357964BD-D5CB-47D1-86CE-39E3E3E07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038" y="2022497"/>
            <a:ext cx="505438" cy="39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104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553A-ABCC-4F49-A555-C1CF23E2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3 – DIY CQRS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603E3-E7AC-4564-BACD-D6BE88406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38950-C180-44D5-B04F-1B85D0D30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9FA59A-6CF0-4EE9-B6AE-24D1C1349923}"/>
              </a:ext>
            </a:extLst>
          </p:cNvPr>
          <p:cNvSpPr/>
          <p:nvPr/>
        </p:nvSpPr>
        <p:spPr>
          <a:xfrm>
            <a:off x="1169824" y="2389291"/>
            <a:ext cx="1760220" cy="114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A67B6F-EA62-49A8-87E3-F970DF47E411}"/>
              </a:ext>
            </a:extLst>
          </p:cNvPr>
          <p:cNvSpPr/>
          <p:nvPr/>
        </p:nvSpPr>
        <p:spPr>
          <a:xfrm>
            <a:off x="5840884" y="2389291"/>
            <a:ext cx="1760220" cy="8534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IoT</a:t>
            </a:r>
            <a:r>
              <a:rPr lang="nl-NL" dirty="0"/>
              <a:t> Platform</a:t>
            </a:r>
          </a:p>
          <a:p>
            <a:pPr algn="ctr"/>
            <a:endParaRPr lang="en-NL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6304B1C8-6792-4BF8-9C76-D8B07B9FE792}"/>
              </a:ext>
            </a:extLst>
          </p:cNvPr>
          <p:cNvSpPr/>
          <p:nvPr/>
        </p:nvSpPr>
        <p:spPr>
          <a:xfrm>
            <a:off x="6989317" y="3567526"/>
            <a:ext cx="1946400" cy="601980"/>
          </a:xfrm>
          <a:prstGeom prst="wedgeRectCallout">
            <a:avLst>
              <a:gd name="adj1" fmla="val -32592"/>
              <a:gd name="adj2" fmla="val -11076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Need</a:t>
            </a:r>
            <a:r>
              <a:rPr lang="nl-NL" sz="1050" dirty="0"/>
              <a:t> </a:t>
            </a:r>
            <a:r>
              <a:rPr lang="nl-NL" sz="1050" dirty="0" err="1"/>
              <a:t>to</a:t>
            </a:r>
            <a:r>
              <a:rPr lang="nl-NL" sz="1050" dirty="0"/>
              <a:t> have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SmartMeter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r>
              <a:rPr lang="nl-NL" sz="1050" dirty="0"/>
              <a:t> Setting for </a:t>
            </a:r>
            <a:r>
              <a:rPr lang="nl-NL" sz="1050" dirty="0" err="1"/>
              <a:t>every</a:t>
            </a:r>
            <a:r>
              <a:rPr lang="nl-NL" sz="1050" dirty="0"/>
              <a:t> </a:t>
            </a:r>
            <a:r>
              <a:rPr lang="nl-NL" sz="1050" dirty="0" err="1"/>
              <a:t>ConnectionId</a:t>
            </a:r>
            <a:r>
              <a:rPr lang="nl-NL" sz="1050" dirty="0"/>
              <a:t> for </a:t>
            </a:r>
            <a:endParaRPr lang="en-NL" sz="1050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C15C24D-862F-4412-976D-F42AC4FD507F}"/>
              </a:ext>
            </a:extLst>
          </p:cNvPr>
          <p:cNvSpPr/>
          <p:nvPr/>
        </p:nvSpPr>
        <p:spPr>
          <a:xfrm>
            <a:off x="1793860" y="790156"/>
            <a:ext cx="1874519" cy="733470"/>
          </a:xfrm>
          <a:prstGeom prst="wedgeRectCallout">
            <a:avLst>
              <a:gd name="adj1" fmla="val -15768"/>
              <a:gd name="adj2" fmla="val 1857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Handles new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customer details –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including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for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868FDEBF-1A8A-4534-8D81-84218D68F88E}"/>
              </a:ext>
            </a:extLst>
          </p:cNvPr>
          <p:cNvSpPr/>
          <p:nvPr/>
        </p:nvSpPr>
        <p:spPr>
          <a:xfrm>
            <a:off x="3932072" y="3242731"/>
            <a:ext cx="1272540" cy="78486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D91295F4-7C93-4E9F-BAC6-8007F0D93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072" y="3492826"/>
            <a:ext cx="1017357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D0ABC0-4114-46ED-A28A-3BD915F91BB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930044" y="2960011"/>
            <a:ext cx="1002028" cy="53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E5A20D31-AB63-4ECC-A28A-A4CF5862FAEC}"/>
              </a:ext>
            </a:extLst>
          </p:cNvPr>
          <p:cNvSpPr/>
          <p:nvPr/>
        </p:nvSpPr>
        <p:spPr>
          <a:xfrm>
            <a:off x="3322476" y="2859106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A78C6D-A176-49EC-923E-AF2A7D1BFE92}"/>
              </a:ext>
            </a:extLst>
          </p:cNvPr>
          <p:cNvCxnSpPr>
            <a:stCxn id="9" idx="5"/>
            <a:endCxn id="6" idx="1"/>
          </p:cNvCxnSpPr>
          <p:nvPr/>
        </p:nvCxnSpPr>
        <p:spPr>
          <a:xfrm flipV="1">
            <a:off x="5204612" y="2816011"/>
            <a:ext cx="636272" cy="721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ADA5DA85-B7B6-4D1A-9956-6AFAEBCEF4A9}"/>
              </a:ext>
            </a:extLst>
          </p:cNvPr>
          <p:cNvSpPr/>
          <p:nvPr/>
        </p:nvSpPr>
        <p:spPr>
          <a:xfrm>
            <a:off x="5402576" y="2751766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0937DDD4-441B-477F-A15B-56A5E9112F06}"/>
              </a:ext>
            </a:extLst>
          </p:cNvPr>
          <p:cNvSpPr/>
          <p:nvPr/>
        </p:nvSpPr>
        <p:spPr>
          <a:xfrm>
            <a:off x="3322476" y="1667626"/>
            <a:ext cx="1874519" cy="733470"/>
          </a:xfrm>
          <a:prstGeom prst="wedgeRectCallout">
            <a:avLst>
              <a:gd name="adj1" fmla="val -43144"/>
              <a:gd name="adj2" fmla="val 14564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Publish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Kafka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Topic for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every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new or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8FF83FAB-633C-454D-B6FC-BD8E8C1779E4}"/>
              </a:ext>
            </a:extLst>
          </p:cNvPr>
          <p:cNvSpPr/>
          <p:nvPr/>
        </p:nvSpPr>
        <p:spPr>
          <a:xfrm>
            <a:off x="2097879" y="3080866"/>
            <a:ext cx="636272" cy="378720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0C1A64D5-784E-48FF-B37E-08CD027F7DAA}"/>
              </a:ext>
            </a:extLst>
          </p:cNvPr>
          <p:cNvSpPr/>
          <p:nvPr/>
        </p:nvSpPr>
        <p:spPr>
          <a:xfrm>
            <a:off x="6989317" y="2866392"/>
            <a:ext cx="449487" cy="296940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47F96E26-198D-4372-A81B-ECEBD52A2616}"/>
              </a:ext>
            </a:extLst>
          </p:cNvPr>
          <p:cNvSpPr/>
          <p:nvPr/>
        </p:nvSpPr>
        <p:spPr>
          <a:xfrm>
            <a:off x="6989317" y="3567526"/>
            <a:ext cx="1946400" cy="601980"/>
          </a:xfrm>
          <a:prstGeom prst="wedgeRectCallout">
            <a:avLst>
              <a:gd name="adj1" fmla="val -32592"/>
              <a:gd name="adj2" fmla="val -11076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Consume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Record new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for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B74BA37A-2531-49C2-8C3D-B4E4BEBBA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143" y="3158007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0BE43AA-7117-4C5F-9D23-C3631C32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837" y="2866392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9DE48431-E489-47C6-B36C-BC94607E56C2}"/>
              </a:ext>
            </a:extLst>
          </p:cNvPr>
          <p:cNvSpPr/>
          <p:nvPr/>
        </p:nvSpPr>
        <p:spPr>
          <a:xfrm>
            <a:off x="1877509" y="3811411"/>
            <a:ext cx="472061" cy="60198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DBD5-48A8-4C57-89D7-C1F99521563B}"/>
              </a:ext>
            </a:extLst>
          </p:cNvPr>
          <p:cNvSpPr txBox="1"/>
          <p:nvPr/>
        </p:nvSpPr>
        <p:spPr>
          <a:xfrm>
            <a:off x="1999755" y="3992713"/>
            <a:ext cx="2500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csv</a:t>
            </a:r>
            <a:endParaRPr lang="en-NL" sz="1300" dirty="0" err="1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7E33E1-67F9-478D-8F20-681C6B20CC24}"/>
              </a:ext>
            </a:extLst>
          </p:cNvPr>
          <p:cNvSpPr/>
          <p:nvPr/>
        </p:nvSpPr>
        <p:spPr>
          <a:xfrm>
            <a:off x="1931783" y="3527632"/>
            <a:ext cx="166095" cy="348108"/>
          </a:xfrm>
          <a:custGeom>
            <a:avLst/>
            <a:gdLst>
              <a:gd name="connsiteX0" fmla="*/ 0 w 86710"/>
              <a:gd name="connsiteY0" fmla="*/ 0 h 348108"/>
              <a:gd name="connsiteX1" fmla="*/ 31531 w 86710"/>
              <a:gd name="connsiteY1" fmla="*/ 346841 h 348108"/>
              <a:gd name="connsiteX2" fmla="*/ 86710 w 86710"/>
              <a:gd name="connsiteY2" fmla="*/ 94593 h 34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710" h="348108">
                <a:moveTo>
                  <a:pt x="0" y="0"/>
                </a:moveTo>
                <a:cubicBezTo>
                  <a:pt x="8539" y="165538"/>
                  <a:pt x="17079" y="331076"/>
                  <a:pt x="31531" y="346841"/>
                </a:cubicBezTo>
                <a:cubicBezTo>
                  <a:pt x="45983" y="362607"/>
                  <a:pt x="66346" y="228600"/>
                  <a:pt x="86710" y="9459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F6DF836-CBD9-4FE4-B46D-7E602B7F0A05}"/>
              </a:ext>
            </a:extLst>
          </p:cNvPr>
          <p:cNvSpPr/>
          <p:nvPr/>
        </p:nvSpPr>
        <p:spPr>
          <a:xfrm>
            <a:off x="631128" y="2573791"/>
            <a:ext cx="819807" cy="441461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13EE962E-F893-45A7-97E3-8A674F719ED9}"/>
              </a:ext>
            </a:extLst>
          </p:cNvPr>
          <p:cNvSpPr/>
          <p:nvPr/>
        </p:nvSpPr>
        <p:spPr>
          <a:xfrm>
            <a:off x="501817" y="1595626"/>
            <a:ext cx="1336013" cy="690165"/>
          </a:xfrm>
          <a:prstGeom prst="wedgeRectCallout">
            <a:avLst>
              <a:gd name="adj1" fmla="val -11651"/>
              <a:gd name="adj2" fmla="val 11722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POST/PUT or GET customer details </a:t>
            </a:r>
            <a:r>
              <a:rPr lang="nl-NL" sz="1050" dirty="0" err="1"/>
              <a:t>including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endParaRPr lang="en-NL" sz="1050" dirty="0"/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F73FF465-DB48-4C78-9A8A-1F90A4338BA4}"/>
              </a:ext>
            </a:extLst>
          </p:cNvPr>
          <p:cNvSpPr/>
          <p:nvPr/>
        </p:nvSpPr>
        <p:spPr>
          <a:xfrm>
            <a:off x="6933097" y="1541265"/>
            <a:ext cx="1336013" cy="573278"/>
          </a:xfrm>
          <a:prstGeom prst="wedgeRectCallout">
            <a:avLst>
              <a:gd name="adj1" fmla="val -18141"/>
              <a:gd name="adj2" fmla="val 13664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GET </a:t>
            </a:r>
            <a:r>
              <a:rPr lang="nl-NL" sz="1050" dirty="0" err="1"/>
              <a:t>Mandate</a:t>
            </a:r>
            <a:r>
              <a:rPr lang="nl-NL" sz="1050" dirty="0"/>
              <a:t> Setting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81631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9" grpId="0" animBg="1"/>
      <p:bldP spid="11" grpId="0" animBg="1"/>
      <p:bldP spid="18" grpId="0" animBg="1"/>
      <p:bldP spid="19" grpId="0" animBg="1"/>
      <p:bldP spid="22" grpId="0" animBg="1"/>
      <p:bldP spid="23" grpId="0" animBg="1"/>
      <p:bldP spid="12" grpId="0" animBg="1"/>
      <p:bldP spid="14" grpId="0"/>
      <p:bldP spid="15" grpId="0" animBg="1"/>
      <p:bldP spid="16" grpId="0" animBg="1"/>
      <p:bldP spid="26" grpId="0" animBg="1"/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97CCB16-597E-4251-96DA-E0CA5E1D5A8D}"/>
              </a:ext>
            </a:extLst>
          </p:cNvPr>
          <p:cNvSpPr/>
          <p:nvPr/>
        </p:nvSpPr>
        <p:spPr>
          <a:xfrm>
            <a:off x="5591735" y="1934418"/>
            <a:ext cx="2608553" cy="2441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68DCF6-C667-49FF-93C6-7AB01C11523D}"/>
              </a:ext>
            </a:extLst>
          </p:cNvPr>
          <p:cNvSpPr/>
          <p:nvPr/>
        </p:nvSpPr>
        <p:spPr>
          <a:xfrm>
            <a:off x="428073" y="1975481"/>
            <a:ext cx="2608553" cy="24416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47CF09BC-6546-4272-9583-A989682DAB54}"/>
              </a:ext>
            </a:extLst>
          </p:cNvPr>
          <p:cNvSpPr/>
          <p:nvPr/>
        </p:nvSpPr>
        <p:spPr>
          <a:xfrm>
            <a:off x="3211943" y="824623"/>
            <a:ext cx="2320088" cy="1192743"/>
          </a:xfrm>
          <a:prstGeom prst="clou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821A983-3360-404A-9CB3-D88DE297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97373">
            <a:off x="3256619" y="977718"/>
            <a:ext cx="1184134" cy="274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4CEA917-FEB5-4C41-A88E-7D0561B3B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811" y="740000"/>
            <a:ext cx="326933" cy="534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38553A-ABCC-4F49-A555-C1CF23E2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3 Bonus – Distributed DIY CQRS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38950-C180-44D5-B04F-1B85D0D30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9FA59A-6CF0-4EE9-B6AE-24D1C1349923}"/>
              </a:ext>
            </a:extLst>
          </p:cNvPr>
          <p:cNvSpPr/>
          <p:nvPr/>
        </p:nvSpPr>
        <p:spPr>
          <a:xfrm>
            <a:off x="1096080" y="2250229"/>
            <a:ext cx="1760220" cy="114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A67B6F-EA62-49A8-87E3-F970DF47E411}"/>
              </a:ext>
            </a:extLst>
          </p:cNvPr>
          <p:cNvSpPr/>
          <p:nvPr/>
        </p:nvSpPr>
        <p:spPr>
          <a:xfrm>
            <a:off x="5767140" y="2250229"/>
            <a:ext cx="1760220" cy="8534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IoT</a:t>
            </a:r>
            <a:r>
              <a:rPr lang="nl-NL" dirty="0"/>
              <a:t> Platform</a:t>
            </a:r>
          </a:p>
          <a:p>
            <a:pPr algn="ctr"/>
            <a:endParaRPr lang="en-NL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6304B1C8-6792-4BF8-9C76-D8B07B9FE792}"/>
              </a:ext>
            </a:extLst>
          </p:cNvPr>
          <p:cNvSpPr/>
          <p:nvPr/>
        </p:nvSpPr>
        <p:spPr>
          <a:xfrm>
            <a:off x="6915573" y="3428464"/>
            <a:ext cx="1946400" cy="601980"/>
          </a:xfrm>
          <a:prstGeom prst="wedgeRectCallout">
            <a:avLst>
              <a:gd name="adj1" fmla="val -32592"/>
              <a:gd name="adj2" fmla="val -11076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Need</a:t>
            </a:r>
            <a:r>
              <a:rPr lang="nl-NL" sz="1050" dirty="0"/>
              <a:t> </a:t>
            </a:r>
            <a:r>
              <a:rPr lang="nl-NL" sz="1050" dirty="0" err="1"/>
              <a:t>to</a:t>
            </a:r>
            <a:r>
              <a:rPr lang="nl-NL" sz="1050" dirty="0"/>
              <a:t> have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SmartMeter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r>
              <a:rPr lang="nl-NL" sz="1050" dirty="0"/>
              <a:t> Setting for </a:t>
            </a:r>
            <a:r>
              <a:rPr lang="nl-NL" sz="1050" dirty="0" err="1"/>
              <a:t>every</a:t>
            </a:r>
            <a:r>
              <a:rPr lang="nl-NL" sz="1050" dirty="0"/>
              <a:t> </a:t>
            </a:r>
            <a:r>
              <a:rPr lang="nl-NL" sz="1050" dirty="0" err="1"/>
              <a:t>ConnectionId</a:t>
            </a:r>
            <a:r>
              <a:rPr lang="nl-NL" sz="1050" dirty="0"/>
              <a:t> for </a:t>
            </a:r>
            <a:endParaRPr lang="en-NL" sz="1050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868FDEBF-1A8A-4534-8D81-84218D68F88E}"/>
              </a:ext>
            </a:extLst>
          </p:cNvPr>
          <p:cNvSpPr/>
          <p:nvPr/>
        </p:nvSpPr>
        <p:spPr>
          <a:xfrm>
            <a:off x="3771810" y="1064134"/>
            <a:ext cx="1272540" cy="78486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D91295F4-7C93-4E9F-BAC6-8007F0D93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512" y="1314229"/>
            <a:ext cx="1017357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D0ABC0-4114-46ED-A28A-3BD915F91BB2}"/>
              </a:ext>
            </a:extLst>
          </p:cNvPr>
          <p:cNvCxnSpPr>
            <a:cxnSpLocks/>
            <a:stCxn id="5" idx="3"/>
            <a:endCxn id="9" idx="2"/>
          </p:cNvCxnSpPr>
          <p:nvPr/>
        </p:nvCxnSpPr>
        <p:spPr>
          <a:xfrm flipV="1">
            <a:off x="2856300" y="1554672"/>
            <a:ext cx="915510" cy="126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E5A20D31-AB63-4ECC-A28A-A4CF5862FAEC}"/>
              </a:ext>
            </a:extLst>
          </p:cNvPr>
          <p:cNvSpPr/>
          <p:nvPr/>
        </p:nvSpPr>
        <p:spPr>
          <a:xfrm>
            <a:off x="3248730" y="1801146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A78C6D-A176-49EC-923E-AF2A7D1BFE92}"/>
              </a:ext>
            </a:extLst>
          </p:cNvPr>
          <p:cNvCxnSpPr>
            <a:stCxn id="9" idx="5"/>
            <a:endCxn id="6" idx="1"/>
          </p:cNvCxnSpPr>
          <p:nvPr/>
        </p:nvCxnSpPr>
        <p:spPr>
          <a:xfrm>
            <a:off x="5044350" y="1358457"/>
            <a:ext cx="722790" cy="13184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ADA5DA85-B7B6-4D1A-9956-6AFAEBCEF4A9}"/>
              </a:ext>
            </a:extLst>
          </p:cNvPr>
          <p:cNvSpPr/>
          <p:nvPr/>
        </p:nvSpPr>
        <p:spPr>
          <a:xfrm rot="2723592">
            <a:off x="5299819" y="1758473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8FF83FAB-633C-454D-B6FC-BD8E8C1779E4}"/>
              </a:ext>
            </a:extLst>
          </p:cNvPr>
          <p:cNvSpPr/>
          <p:nvPr/>
        </p:nvSpPr>
        <p:spPr>
          <a:xfrm>
            <a:off x="2024135" y="2941804"/>
            <a:ext cx="636272" cy="378720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0C1A64D5-784E-48FF-B37E-08CD027F7DAA}"/>
              </a:ext>
            </a:extLst>
          </p:cNvPr>
          <p:cNvSpPr/>
          <p:nvPr/>
        </p:nvSpPr>
        <p:spPr>
          <a:xfrm>
            <a:off x="6915573" y="2727330"/>
            <a:ext cx="449487" cy="296940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B74BA37A-2531-49C2-8C3D-B4E4BEBBA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399" y="3018945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0BE43AA-7117-4C5F-9D23-C3631C32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093" y="2727330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9DE48431-E489-47C6-B36C-BC94607E56C2}"/>
              </a:ext>
            </a:extLst>
          </p:cNvPr>
          <p:cNvSpPr/>
          <p:nvPr/>
        </p:nvSpPr>
        <p:spPr>
          <a:xfrm>
            <a:off x="1803765" y="3672349"/>
            <a:ext cx="472061" cy="60198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DBD5-48A8-4C57-89D7-C1F99521563B}"/>
              </a:ext>
            </a:extLst>
          </p:cNvPr>
          <p:cNvSpPr txBox="1"/>
          <p:nvPr/>
        </p:nvSpPr>
        <p:spPr>
          <a:xfrm>
            <a:off x="1926011" y="3853651"/>
            <a:ext cx="2500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csv</a:t>
            </a:r>
            <a:endParaRPr lang="en-NL" sz="1300" dirty="0" err="1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7E33E1-67F9-478D-8F20-681C6B20CC24}"/>
              </a:ext>
            </a:extLst>
          </p:cNvPr>
          <p:cNvSpPr/>
          <p:nvPr/>
        </p:nvSpPr>
        <p:spPr>
          <a:xfrm>
            <a:off x="1858039" y="3388570"/>
            <a:ext cx="166095" cy="348108"/>
          </a:xfrm>
          <a:custGeom>
            <a:avLst/>
            <a:gdLst>
              <a:gd name="connsiteX0" fmla="*/ 0 w 86710"/>
              <a:gd name="connsiteY0" fmla="*/ 0 h 348108"/>
              <a:gd name="connsiteX1" fmla="*/ 31531 w 86710"/>
              <a:gd name="connsiteY1" fmla="*/ 346841 h 348108"/>
              <a:gd name="connsiteX2" fmla="*/ 86710 w 86710"/>
              <a:gd name="connsiteY2" fmla="*/ 94593 h 34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710" h="348108">
                <a:moveTo>
                  <a:pt x="0" y="0"/>
                </a:moveTo>
                <a:cubicBezTo>
                  <a:pt x="8539" y="165538"/>
                  <a:pt x="17079" y="331076"/>
                  <a:pt x="31531" y="346841"/>
                </a:cubicBezTo>
                <a:cubicBezTo>
                  <a:pt x="45983" y="362607"/>
                  <a:pt x="66346" y="228600"/>
                  <a:pt x="86710" y="9459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F6DF836-CBD9-4FE4-B46D-7E602B7F0A05}"/>
              </a:ext>
            </a:extLst>
          </p:cNvPr>
          <p:cNvSpPr/>
          <p:nvPr/>
        </p:nvSpPr>
        <p:spPr>
          <a:xfrm>
            <a:off x="557384" y="2434729"/>
            <a:ext cx="819807" cy="441461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13EE962E-F893-45A7-97E3-8A674F719ED9}"/>
              </a:ext>
            </a:extLst>
          </p:cNvPr>
          <p:cNvSpPr/>
          <p:nvPr/>
        </p:nvSpPr>
        <p:spPr>
          <a:xfrm>
            <a:off x="428073" y="1456564"/>
            <a:ext cx="1336013" cy="690165"/>
          </a:xfrm>
          <a:prstGeom prst="wedgeRectCallout">
            <a:avLst>
              <a:gd name="adj1" fmla="val -11651"/>
              <a:gd name="adj2" fmla="val 11722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POST/PUT or GET customer details </a:t>
            </a:r>
            <a:r>
              <a:rPr lang="nl-NL" sz="1050" dirty="0" err="1"/>
              <a:t>including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endParaRPr lang="en-NL" sz="1050" dirty="0"/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F73FF465-DB48-4C78-9A8A-1F90A4338BA4}"/>
              </a:ext>
            </a:extLst>
          </p:cNvPr>
          <p:cNvSpPr/>
          <p:nvPr/>
        </p:nvSpPr>
        <p:spPr>
          <a:xfrm>
            <a:off x="6859353" y="1402203"/>
            <a:ext cx="1336013" cy="573278"/>
          </a:xfrm>
          <a:prstGeom prst="wedgeRectCallout">
            <a:avLst>
              <a:gd name="adj1" fmla="val -18141"/>
              <a:gd name="adj2" fmla="val 13664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GET </a:t>
            </a:r>
            <a:r>
              <a:rPr lang="nl-NL" sz="1050" dirty="0" err="1"/>
              <a:t>Mandate</a:t>
            </a:r>
            <a:r>
              <a:rPr lang="nl-NL" sz="1050" dirty="0"/>
              <a:t> Setting</a:t>
            </a:r>
            <a:endParaRPr lang="en-NL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3D6249-BDBB-4F2E-A368-4B93DDBEBEA3}"/>
              </a:ext>
            </a:extLst>
          </p:cNvPr>
          <p:cNvSpPr txBox="1"/>
          <p:nvPr/>
        </p:nvSpPr>
        <p:spPr>
          <a:xfrm>
            <a:off x="1341694" y="4474827"/>
            <a:ext cx="84478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 Piet</a:t>
            </a:r>
            <a:endParaRPr lang="en-NL" sz="1300" dirty="0" err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461C74-CAA8-49BD-A131-D4EB4EAE6A55}"/>
              </a:ext>
            </a:extLst>
          </p:cNvPr>
          <p:cNvSpPr txBox="1"/>
          <p:nvPr/>
        </p:nvSpPr>
        <p:spPr>
          <a:xfrm>
            <a:off x="6503734" y="4474827"/>
            <a:ext cx="10964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 Sandra</a:t>
            </a:r>
            <a:endParaRPr lang="en-NL" sz="1300" dirty="0" err="1"/>
          </a:p>
        </p:txBody>
      </p:sp>
      <p:sp>
        <p:nvSpPr>
          <p:cNvPr id="36" name="Arrow: Left-Right 35">
            <a:extLst>
              <a:ext uri="{FF2B5EF4-FFF2-40B4-BE49-F238E27FC236}">
                <a16:creationId xmlns:a16="http://schemas.microsoft.com/office/drawing/2014/main" id="{0A5A3F79-97E5-426D-AE45-9D7F9A0B5689}"/>
              </a:ext>
            </a:extLst>
          </p:cNvPr>
          <p:cNvSpPr/>
          <p:nvPr/>
        </p:nvSpPr>
        <p:spPr>
          <a:xfrm>
            <a:off x="3314055" y="3103669"/>
            <a:ext cx="2057971" cy="690836"/>
          </a:xfrm>
          <a:prstGeom prst="leftRightArrow">
            <a:avLst>
              <a:gd name="adj1" fmla="val 45730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&gt; 1,5 meter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945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9" grpId="0" animBg="1"/>
      <p:bldP spid="11" grpId="0" animBg="1"/>
      <p:bldP spid="18" grpId="0" animBg="1"/>
      <p:bldP spid="22" grpId="0" animBg="1"/>
      <p:bldP spid="12" grpId="0" animBg="1"/>
      <p:bldP spid="14" grpId="0"/>
      <p:bldP spid="15" grpId="0" animBg="1"/>
      <p:bldP spid="16" grpId="0" animBg="1"/>
      <p:bldP spid="26" grpId="0" animBg="1"/>
      <p:bldP spid="2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r>
              <a:rPr lang="nl-NL" dirty="0"/>
              <a:t> – Next </a:t>
            </a:r>
            <a:r>
              <a:rPr lang="nl-NL" dirty="0" err="1"/>
              <a:t>Wednesday</a:t>
            </a:r>
            <a:r>
              <a:rPr lang="nl-NL" dirty="0"/>
              <a:t>: Part Three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/>
              <a:t>Microservices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quest</a:t>
            </a:r>
            <a:r>
              <a:rPr lang="nl-NL" b="1" dirty="0"/>
              <a:t> for </a:t>
            </a:r>
            <a:r>
              <a:rPr lang="nl-NL" b="1" dirty="0" err="1"/>
              <a:t>decoupling</a:t>
            </a:r>
            <a:endParaRPr lang="nl-NL" b="1" dirty="0"/>
          </a:p>
          <a:p>
            <a:r>
              <a:rPr lang="nl-NL" b="1" dirty="0"/>
              <a:t>Lab 4 – Microservices </a:t>
            </a:r>
            <a:r>
              <a:rPr lang="nl-NL" b="1" dirty="0" err="1"/>
              <a:t>Interaction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Choreography</a:t>
            </a:r>
            <a:endParaRPr lang="nl-NL" b="1" dirty="0"/>
          </a:p>
          <a:p>
            <a:r>
              <a:rPr lang="nl-NL" b="1" dirty="0"/>
              <a:t>But </a:t>
            </a:r>
            <a:r>
              <a:rPr lang="nl-NL" b="1" dirty="0" err="1"/>
              <a:t>wait</a:t>
            </a:r>
            <a:r>
              <a:rPr lang="nl-NL" b="1" dirty="0"/>
              <a:t> – </a:t>
            </a:r>
            <a:r>
              <a:rPr lang="nl-NL" b="1" dirty="0" err="1"/>
              <a:t>there</a:t>
            </a:r>
            <a:r>
              <a:rPr lang="nl-NL" b="1" dirty="0"/>
              <a:t> is more: </a:t>
            </a:r>
          </a:p>
          <a:p>
            <a:pPr lvl="1"/>
            <a:r>
              <a:rPr lang="nl-NL" b="1" dirty="0" err="1"/>
              <a:t>Ecosystem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supporting</a:t>
            </a:r>
            <a:r>
              <a:rPr lang="nl-NL" b="1" dirty="0"/>
              <a:t> tools</a:t>
            </a:r>
          </a:p>
          <a:p>
            <a:pPr lvl="1"/>
            <a:r>
              <a:rPr lang="nl-NL" b="1" dirty="0" err="1"/>
              <a:t>Alternative</a:t>
            </a:r>
            <a:r>
              <a:rPr lang="nl-NL" b="1" dirty="0"/>
              <a:t> </a:t>
            </a:r>
            <a:r>
              <a:rPr lang="nl-NL" b="1" dirty="0" err="1"/>
              <a:t>offerings</a:t>
            </a:r>
            <a:r>
              <a:rPr lang="nl-NL" b="1" dirty="0"/>
              <a:t> (public </a:t>
            </a:r>
            <a:r>
              <a:rPr lang="nl-NL" b="1" dirty="0" err="1"/>
              <a:t>cloud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stand-alone</a:t>
            </a:r>
            <a:r>
              <a:rPr lang="nl-NL" b="1" dirty="0"/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Two of Three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016E3-85C8-44EB-841D-FAD4A954E168}"/>
              </a:ext>
            </a:extLst>
          </p:cNvPr>
          <p:cNvSpPr txBox="1"/>
          <p:nvPr/>
        </p:nvSpPr>
        <p:spPr>
          <a:xfrm rot="16200000">
            <a:off x="58994" y="1246240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>
                    <a:lumMod val="65000"/>
                  </a:schemeClr>
                </a:solidFill>
              </a:rPr>
              <a:t>Part </a:t>
            </a:r>
            <a:r>
              <a:rPr lang="nl-NL" sz="1300" dirty="0" err="1">
                <a:solidFill>
                  <a:schemeClr val="bg1">
                    <a:lumMod val="65000"/>
                  </a:schemeClr>
                </a:solidFill>
              </a:rPr>
              <a:t>One</a:t>
            </a:r>
            <a:endParaRPr lang="en-NL" sz="1300" dirty="0" err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8CA302-849F-48ED-BAC0-F5B0EE83E134}"/>
              </a:ext>
            </a:extLst>
          </p:cNvPr>
          <p:cNvSpPr txBox="1"/>
          <p:nvPr/>
        </p:nvSpPr>
        <p:spPr>
          <a:xfrm rot="16200000">
            <a:off x="58993" y="2600633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>
                    <a:lumMod val="65000"/>
                  </a:schemeClr>
                </a:solidFill>
              </a:rPr>
              <a:t>Part </a:t>
            </a:r>
            <a:r>
              <a:rPr lang="nl-NL" sz="1300" dirty="0" err="1">
                <a:solidFill>
                  <a:schemeClr val="bg1">
                    <a:lumMod val="65000"/>
                  </a:schemeClr>
                </a:solidFill>
              </a:rPr>
              <a:t>Two</a:t>
            </a:r>
            <a:endParaRPr lang="en-NL" sz="1300" dirty="0" err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D6DFD2-DF43-49E3-B995-199C13747D56}"/>
              </a:ext>
            </a:extLst>
          </p:cNvPr>
          <p:cNvSpPr txBox="1"/>
          <p:nvPr/>
        </p:nvSpPr>
        <p:spPr>
          <a:xfrm rot="16200000">
            <a:off x="-19555" y="3490452"/>
            <a:ext cx="82554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b="1" dirty="0"/>
              <a:t>Part Three</a:t>
            </a:r>
            <a:endParaRPr lang="en-NL" sz="1300" b="1" dirty="0" err="1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AE628F-F3A5-4920-BDCB-4329050FF591}"/>
              </a:ext>
            </a:extLst>
          </p:cNvPr>
          <p:cNvCxnSpPr/>
          <p:nvPr/>
        </p:nvCxnSpPr>
        <p:spPr>
          <a:xfrm>
            <a:off x="95865" y="3126658"/>
            <a:ext cx="567812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D4BE66-30A3-44FE-A860-461007BD769E}"/>
              </a:ext>
            </a:extLst>
          </p:cNvPr>
          <p:cNvCxnSpPr/>
          <p:nvPr/>
        </p:nvCxnSpPr>
        <p:spPr>
          <a:xfrm>
            <a:off x="95865" y="2341853"/>
            <a:ext cx="567812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503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r>
              <a:rPr lang="nl-NL" dirty="0" err="1"/>
              <a:t>this</a:t>
            </a:r>
            <a:r>
              <a:rPr lang="nl-NL" dirty="0"/>
              <a:t> was </a:t>
            </a: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Two of Three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436" y="1217346"/>
            <a:ext cx="2133824" cy="19261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8569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7747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8569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7747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492739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408145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72391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53594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34797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3223011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469712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7523742" y="243325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740370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3191779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 Unicode MS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93909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492069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B8509A-4922-4764-A380-B95A42671B85}"/>
              </a:ext>
            </a:extLst>
          </p:cNvPr>
          <p:cNvSpPr txBox="1"/>
          <p:nvPr/>
        </p:nvSpPr>
        <p:spPr>
          <a:xfrm>
            <a:off x="1914729" y="3999132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 Unicode MS"/>
              </a:rPr>
              <a:t>Partition</a:t>
            </a:r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 Log</a:t>
            </a:r>
          </a:p>
          <a:p>
            <a:pPr defTabSz="661109"/>
            <a:r>
              <a:rPr lang="nl-NL" sz="1200" i="1" dirty="0">
                <a:latin typeface="Arial Unicode MS"/>
              </a:rPr>
              <a:t>Replica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8B371B-8925-4495-B71A-46E60835B454}"/>
              </a:ext>
            </a:extLst>
          </p:cNvPr>
          <p:cNvCxnSpPr>
            <a:cxnSpLocks/>
          </p:cNvCxnSpPr>
          <p:nvPr/>
        </p:nvCxnSpPr>
        <p:spPr>
          <a:xfrm flipV="1">
            <a:off x="2779054" y="4221624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76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What’s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special?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Durable</a:t>
            </a:r>
            <a:r>
              <a:rPr lang="nl-NL" dirty="0"/>
              <a:t> transactions</a:t>
            </a:r>
          </a:p>
          <a:p>
            <a:r>
              <a:rPr lang="nl-NL" dirty="0" err="1"/>
              <a:t>Scalable</a:t>
            </a:r>
            <a:endParaRPr lang="nl-NL" dirty="0"/>
          </a:p>
          <a:p>
            <a:pPr lvl="1"/>
            <a:r>
              <a:rPr lang="nl-NL" dirty="0"/>
              <a:t>High volume</a:t>
            </a:r>
          </a:p>
          <a:p>
            <a:pPr lvl="1"/>
            <a:r>
              <a:rPr lang="nl-NL" dirty="0"/>
              <a:t>High speed</a:t>
            </a:r>
          </a:p>
          <a:p>
            <a:r>
              <a:rPr lang="nl-NL" dirty="0" err="1"/>
              <a:t>Available</a:t>
            </a:r>
            <a:endParaRPr lang="nl-NL" dirty="0"/>
          </a:p>
          <a:p>
            <a:r>
              <a:rPr lang="nl-NL" dirty="0"/>
              <a:t>Distributed</a:t>
            </a:r>
          </a:p>
          <a:p>
            <a:r>
              <a:rPr lang="nl-NL" dirty="0"/>
              <a:t>Open</a:t>
            </a:r>
          </a:p>
          <a:p>
            <a:r>
              <a:rPr lang="nl-NL" dirty="0"/>
              <a:t>Quick start </a:t>
            </a:r>
          </a:p>
          <a:p>
            <a:r>
              <a:rPr lang="nl-NL" dirty="0"/>
              <a:t>Free (no </a:t>
            </a:r>
            <a:r>
              <a:rPr lang="nl-NL" dirty="0" err="1"/>
              <a:t>license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)</a:t>
            </a:r>
          </a:p>
          <a:p>
            <a:r>
              <a:rPr lang="en-US" dirty="0"/>
              <a:t>“Self Fulfilling Prophecy” </a:t>
            </a:r>
            <a:br>
              <a:rPr lang="en-US" dirty="0"/>
            </a:br>
            <a:r>
              <a:rPr lang="en-US" dirty="0"/>
              <a:t>(positive feedback loop feeding from buzz around Kafka)</a:t>
            </a:r>
          </a:p>
          <a:p>
            <a:r>
              <a:rPr lang="en-US" dirty="0"/>
              <a:t>Eco system, tools/libraries/resources, cloud services</a:t>
            </a:r>
          </a:p>
        </p:txBody>
      </p:sp>
      <p:pic>
        <p:nvPicPr>
          <p:cNvPr id="4" name="Picture 2" descr="Image result for logo kafka">
            <a:extLst>
              <a:ext uri="{FF2B5EF4-FFF2-40B4-BE49-F238E27FC236}">
                <a16:creationId xmlns:a16="http://schemas.microsoft.com/office/drawing/2014/main" id="{4CBCBB03-FE5E-469A-B83D-CC410F71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63" y="1352785"/>
            <a:ext cx="2802701" cy="14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78FF-995E-42A1-8AF1-0E4A13E5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841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6CBB-62A8-47DB-969F-7E864819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Eneco – </a:t>
            </a:r>
            <a:r>
              <a:rPr lang="nl-NL" dirty="0" err="1"/>
              <a:t>Utility</a:t>
            </a:r>
            <a:r>
              <a:rPr lang="nl-NL" dirty="0"/>
              <a:t> company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A1A2-35A3-4A64-941A-EE71D6928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D53F1-6458-4705-9446-D6A22408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/>
          </a:p>
        </p:txBody>
      </p:sp>
      <p:pic>
        <p:nvPicPr>
          <p:cNvPr id="5" name="Picture 4" descr="https://images2.persgroep.net/rcs/2Z-3cI0kk2XUz9lyu4Bak1hQyZU/diocontent/139532947/_fill/1596/899/?appId=21791a8992982cd8da851550a453bd7f&amp;quality=0.9">
            <a:extLst>
              <a:ext uri="{FF2B5EF4-FFF2-40B4-BE49-F238E27FC236}">
                <a16:creationId xmlns:a16="http://schemas.microsoft.com/office/drawing/2014/main" id="{A3ADF15D-299B-4214-B25E-A1960E656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9" b="17499"/>
          <a:stretch>
            <a:fillRect/>
          </a:stretch>
        </p:blipFill>
        <p:spPr bwMode="auto">
          <a:xfrm>
            <a:off x="0" y="810001"/>
            <a:ext cx="9144000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F1D75-DC88-495D-80A8-013B431B1435}"/>
              </a:ext>
            </a:extLst>
          </p:cNvPr>
          <p:cNvSpPr txBox="1"/>
          <p:nvPr/>
        </p:nvSpPr>
        <p:spPr>
          <a:xfrm>
            <a:off x="334538" y="4333499"/>
            <a:ext cx="799330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Interesting</a:t>
            </a:r>
            <a:r>
              <a:rPr lang="nl-NL" sz="1300" dirty="0"/>
              <a:t> mix of </a:t>
            </a:r>
            <a:r>
              <a:rPr lang="nl-NL" sz="1300" dirty="0" err="1"/>
              <a:t>operational</a:t>
            </a:r>
            <a:r>
              <a:rPr lang="nl-NL" sz="1300" dirty="0"/>
              <a:t>, real time systems in </a:t>
            </a:r>
            <a:r>
              <a:rPr lang="nl-NL" sz="1300" dirty="0" err="1"/>
              <a:t>physical</a:t>
            </a:r>
            <a:r>
              <a:rPr lang="nl-NL" sz="1300" dirty="0"/>
              <a:t> environments, large </a:t>
            </a:r>
            <a:r>
              <a:rPr lang="nl-NL" sz="1300" dirty="0" err="1"/>
              <a:t>scale</a:t>
            </a:r>
            <a:r>
              <a:rPr lang="nl-NL" sz="1300" dirty="0"/>
              <a:t> </a:t>
            </a:r>
            <a:r>
              <a:rPr lang="nl-NL" sz="1300" dirty="0" err="1"/>
              <a:t>enterprise</a:t>
            </a:r>
            <a:r>
              <a:rPr lang="nl-NL" sz="1300" dirty="0"/>
              <a:t> systems for 1000s of </a:t>
            </a:r>
            <a:r>
              <a:rPr lang="nl-NL" sz="1300" dirty="0" err="1"/>
              <a:t>internal</a:t>
            </a:r>
            <a:r>
              <a:rPr lang="nl-NL" sz="1300" dirty="0"/>
              <a:t> professionals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millions</a:t>
            </a:r>
            <a:r>
              <a:rPr lang="nl-NL" sz="1300" dirty="0"/>
              <a:t> of </a:t>
            </a:r>
            <a:r>
              <a:rPr lang="nl-NL" sz="1300" dirty="0" err="1"/>
              <a:t>external</a:t>
            </a:r>
            <a:r>
              <a:rPr lang="nl-NL" sz="1300" dirty="0"/>
              <a:t> </a:t>
            </a:r>
            <a:r>
              <a:rPr lang="nl-NL" sz="1300" dirty="0" err="1"/>
              <a:t>consumers</a:t>
            </a:r>
            <a:r>
              <a:rPr lang="nl-NL" sz="1300" dirty="0"/>
              <a:t> – </a:t>
            </a:r>
            <a:r>
              <a:rPr lang="nl-NL" sz="1300" dirty="0" err="1"/>
              <a:t>with</a:t>
            </a:r>
            <a:r>
              <a:rPr lang="nl-NL" sz="1300" dirty="0"/>
              <a:t> a mission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improve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</a:t>
            </a:r>
            <a:r>
              <a:rPr lang="nl-NL" sz="1300" dirty="0" err="1"/>
              <a:t>world</a:t>
            </a:r>
            <a:endParaRPr lang="en-NL" sz="13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9E275-065B-4952-8C7B-F2C46292E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149" y="213825"/>
            <a:ext cx="3003243" cy="2054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319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pic>
        <p:nvPicPr>
          <p:cNvPr id="10" name="Content Placeholder 9" descr="Monitor">
            <a:extLst>
              <a:ext uri="{FF2B5EF4-FFF2-40B4-BE49-F238E27FC236}">
                <a16:creationId xmlns:a16="http://schemas.microsoft.com/office/drawing/2014/main" id="{562FB96F-3020-4D51-BADB-29497B7B1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404" y="828514"/>
            <a:ext cx="914400" cy="914400"/>
          </a:xfrm>
          <a:scene3d>
            <a:camera prst="isometricOffAxis1Left"/>
            <a:lightRig rig="threePt" dir="t"/>
          </a:scene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2620800" y="1771200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3478803" y="3285900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48A187F-F579-4BD7-9F24-0A6844129FE0}"/>
              </a:ext>
            </a:extLst>
          </p:cNvPr>
          <p:cNvSpPr/>
          <p:nvPr/>
        </p:nvSpPr>
        <p:spPr>
          <a:xfrm>
            <a:off x="4759200" y="2736000"/>
            <a:ext cx="670803" cy="684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424A5-C000-427F-BF8C-6F212C408479}"/>
              </a:ext>
            </a:extLst>
          </p:cNvPr>
          <p:cNvSpPr txBox="1"/>
          <p:nvPr/>
        </p:nvSpPr>
        <p:spPr>
          <a:xfrm rot="5400000">
            <a:off x="4890217" y="2930356"/>
            <a:ext cx="4087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batch</a:t>
            </a:r>
            <a:endParaRPr lang="en-NL" sz="1300" dirty="0" err="1"/>
          </a:p>
        </p:txBody>
      </p:sp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B1A27D27-AC87-4D43-9232-652DC751F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847" y="1338676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EE8A770E-ADB9-4282-BA40-335B21630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677" y="23847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9" name="Graphic 18" descr="Person eating">
            <a:extLst>
              <a:ext uri="{FF2B5EF4-FFF2-40B4-BE49-F238E27FC236}">
                <a16:creationId xmlns:a16="http://schemas.microsoft.com/office/drawing/2014/main" id="{3CD84223-2B6C-4C7B-BBF1-8E5BEFCD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200" y="2792572"/>
            <a:ext cx="914400" cy="914400"/>
          </a:xfrm>
          <a:prstGeom prst="rect">
            <a:avLst/>
          </a:prstGeom>
        </p:spPr>
      </p:pic>
      <p:pic>
        <p:nvPicPr>
          <p:cNvPr id="21" name="Graphic 20" descr="Man">
            <a:extLst>
              <a:ext uri="{FF2B5EF4-FFF2-40B4-BE49-F238E27FC236}">
                <a16:creationId xmlns:a16="http://schemas.microsoft.com/office/drawing/2014/main" id="{F61AF61A-517B-4D4A-968B-D6DA0BAF4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5200" y="3367650"/>
            <a:ext cx="914400" cy="914400"/>
          </a:xfrm>
          <a:prstGeom prst="rect">
            <a:avLst/>
          </a:prstGeom>
        </p:spPr>
      </p:pic>
      <p:pic>
        <p:nvPicPr>
          <p:cNvPr id="23" name="Graphic 22" descr="Woman">
            <a:extLst>
              <a:ext uri="{FF2B5EF4-FFF2-40B4-BE49-F238E27FC236}">
                <a16:creationId xmlns:a16="http://schemas.microsoft.com/office/drawing/2014/main" id="{2889E155-AD72-402B-A89E-187F7833ED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2406" y="1086412"/>
            <a:ext cx="914400" cy="914400"/>
          </a:xfrm>
          <a:prstGeom prst="rect">
            <a:avLst/>
          </a:prstGeom>
        </p:spPr>
      </p:pic>
      <p:pic>
        <p:nvPicPr>
          <p:cNvPr id="25" name="Graphic 24" descr="School girl">
            <a:extLst>
              <a:ext uri="{FF2B5EF4-FFF2-40B4-BE49-F238E27FC236}">
                <a16:creationId xmlns:a16="http://schemas.microsoft.com/office/drawing/2014/main" id="{D503EAE8-F2DF-48E9-8D26-2C83CAF102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4849" y="1713610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50D9EB-0248-4EF0-844C-AC1170711A58}"/>
              </a:ext>
            </a:extLst>
          </p:cNvPr>
          <p:cNvCxnSpPr/>
          <p:nvPr/>
        </p:nvCxnSpPr>
        <p:spPr>
          <a:xfrm>
            <a:off x="2349600" y="1713610"/>
            <a:ext cx="271200" cy="15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103A42-4CBD-4EE2-AC73-3F69063B7ACE}"/>
              </a:ext>
            </a:extLst>
          </p:cNvPr>
          <p:cNvCxnSpPr>
            <a:endCxn id="5" idx="2"/>
          </p:cNvCxnSpPr>
          <p:nvPr/>
        </p:nvCxnSpPr>
        <p:spPr>
          <a:xfrm>
            <a:off x="1466428" y="1959755"/>
            <a:ext cx="1154372" cy="37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E91E48-4E3F-42FA-A521-13F1774BE933}"/>
              </a:ext>
            </a:extLst>
          </p:cNvPr>
          <p:cNvCxnSpPr>
            <a:cxnSpLocks/>
          </p:cNvCxnSpPr>
          <p:nvPr/>
        </p:nvCxnSpPr>
        <p:spPr>
          <a:xfrm flipV="1">
            <a:off x="1890619" y="2532412"/>
            <a:ext cx="730181" cy="369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77F269-0AAB-4F5D-BE8D-B0BE7E6947F3}"/>
              </a:ext>
            </a:extLst>
          </p:cNvPr>
          <p:cNvCxnSpPr/>
          <p:nvPr/>
        </p:nvCxnSpPr>
        <p:spPr>
          <a:xfrm flipV="1">
            <a:off x="2485200" y="2868000"/>
            <a:ext cx="341631" cy="65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245AE1-DDB5-45EC-BA63-BD33292B1713}"/>
              </a:ext>
            </a:extLst>
          </p:cNvPr>
          <p:cNvCxnSpPr/>
          <p:nvPr/>
        </p:nvCxnSpPr>
        <p:spPr>
          <a:xfrm>
            <a:off x="2495877" y="3609600"/>
            <a:ext cx="929707" cy="235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2138EF-07C3-4E55-BA6F-69827BC13033}"/>
              </a:ext>
            </a:extLst>
          </p:cNvPr>
          <p:cNvCxnSpPr>
            <a:cxnSpLocks/>
          </p:cNvCxnSpPr>
          <p:nvPr/>
        </p:nvCxnSpPr>
        <p:spPr>
          <a:xfrm>
            <a:off x="1466428" y="2076679"/>
            <a:ext cx="2012375" cy="1610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Graphic 14" descr="Tablet">
            <a:extLst>
              <a:ext uri="{FF2B5EF4-FFF2-40B4-BE49-F238E27FC236}">
                <a16:creationId xmlns:a16="http://schemas.microsoft.com/office/drawing/2014/main" id="{55E2474B-4803-451C-A5F7-3483443114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6954" y="29163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150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276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000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302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5916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5836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5450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C2E4EB4-A01E-4EA2-A8C2-1851AC958D0F}"/>
              </a:ext>
            </a:extLst>
          </p:cNvPr>
          <p:cNvSpPr/>
          <p:nvPr/>
        </p:nvSpPr>
        <p:spPr>
          <a:xfrm>
            <a:off x="4831195" y="777600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9301ACDF-5A73-422E-9412-3AE7C3E737C2}"/>
              </a:ext>
            </a:extLst>
          </p:cNvPr>
          <p:cNvSpPr/>
          <p:nvPr/>
        </p:nvSpPr>
        <p:spPr>
          <a:xfrm>
            <a:off x="6868800" y="3952948"/>
            <a:ext cx="2203200" cy="902552"/>
          </a:xfrm>
          <a:prstGeom prst="wedgeRectCallout">
            <a:avLst>
              <a:gd name="adj1" fmla="val -93368"/>
              <a:gd name="adj2" fmla="val 9003"/>
            </a:avLst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Load on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 &amp; effect on Performance</a:t>
            </a:r>
          </a:p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Availability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</a:t>
            </a:r>
            <a:endParaRPr lang="en-NL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098" name="Picture 2" descr="Image result for stop">
            <a:extLst>
              <a:ext uri="{FF2B5EF4-FFF2-40B4-BE49-F238E27FC236}">
                <a16:creationId xmlns:a16="http://schemas.microsoft.com/office/drawing/2014/main" id="{EF04E8BA-B609-45DD-BCAD-AA4927FC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88" y="597203"/>
            <a:ext cx="740604" cy="74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5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Two of Three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469A51BD-DEE0-4D6A-BBCC-E9206D3AA4FF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4A86EE4-BD89-411A-907F-5243A4029D84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357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3" grpId="0" animBg="1"/>
      <p:bldP spid="46" grpId="0" animBg="1"/>
      <p:bldP spid="11" grpId="0" animBg="1"/>
      <p:bldP spid="39" grpId="0" animBg="1"/>
    </p:bldLst>
  </p:timing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B97143-6A22-4F35-BB3B-18DEE4AFFE78}">
  <ds:schemaRefs>
    <ds:schemaRef ds:uri="http://purl.org/dc/terms/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sharepoint/v3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11373</TotalTime>
  <Words>2106</Words>
  <Application>Microsoft Office PowerPoint</Application>
  <PresentationFormat>On-screen Show (16:9)</PresentationFormat>
  <Paragraphs>431</Paragraphs>
  <Slides>44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 Unicode MS</vt:lpstr>
      <vt:lpstr>Calibri</vt:lpstr>
      <vt:lpstr>Arial</vt:lpstr>
      <vt:lpstr>2_Office-thema</vt:lpstr>
      <vt:lpstr>Introducing Apache Kafka – Part Two  The Event Fabric  tying everything together</vt:lpstr>
      <vt:lpstr>Overview</vt:lpstr>
      <vt:lpstr>PowerPoint Presentation</vt:lpstr>
      <vt:lpstr>Events == Messages </vt:lpstr>
      <vt:lpstr>PowerPoint Presentation</vt:lpstr>
      <vt:lpstr>What’s so special?</vt:lpstr>
      <vt:lpstr>Eneco – Utility company</vt:lpstr>
      <vt:lpstr>Utility Company looking for Performance, Scalability and Availability in their core data sets</vt:lpstr>
      <vt:lpstr>Utility Company looking for Performance, Scalability and Availability in their core data sets</vt:lpstr>
      <vt:lpstr>Utility Company looking for Performance, Scalability and Availability in their core data sets</vt:lpstr>
      <vt:lpstr>Practical Challenges</vt:lpstr>
      <vt:lpstr>Apache Kafka platform at Eneco is enclosed in  Axual Platform - managed by Conclusion Mission Critical</vt:lpstr>
      <vt:lpstr>CQRS</vt:lpstr>
      <vt:lpstr>CQRS</vt:lpstr>
      <vt:lpstr>Same Data, Multiple – different – Usage Scenarios</vt:lpstr>
      <vt:lpstr>CQRS: Command Query Responsibility Segregation</vt:lpstr>
      <vt:lpstr>CQRS Steps and Challenges</vt:lpstr>
      <vt:lpstr>From C to Q</vt:lpstr>
      <vt:lpstr>PowerPoint Presentation</vt:lpstr>
      <vt:lpstr>From C to Q</vt:lpstr>
      <vt:lpstr>Typical CQRS Architecture</vt:lpstr>
      <vt:lpstr>Technologies to support CQRS</vt:lpstr>
      <vt:lpstr>Detecting and Extracting and Publishing Changes from many sources – Debezium, Kafka Connect, Apache Kafka</vt:lpstr>
      <vt:lpstr>iPaaS (Cloud) Adapters for SaaS &amp; Platform</vt:lpstr>
      <vt:lpstr>JIT vs AOT</vt:lpstr>
      <vt:lpstr>JIT vs AOT Data Integration</vt:lpstr>
      <vt:lpstr>Backend For Frontend</vt:lpstr>
      <vt:lpstr>CQRS =&gt; Data Backend For Frontend:  Optimized data set for special use case</vt:lpstr>
      <vt:lpstr>PowerPoint Presentation</vt:lpstr>
      <vt:lpstr>Event Sourcing</vt:lpstr>
      <vt:lpstr>Utility Company: Rebuild Cache Database</vt:lpstr>
      <vt:lpstr>Utility Company: Rebuild Cache Database From Event Store</vt:lpstr>
      <vt:lpstr>Event Sourcing Driving CQRS</vt:lpstr>
      <vt:lpstr>Event Sourcing Driving CQRS</vt:lpstr>
      <vt:lpstr>Event Sourcing</vt:lpstr>
      <vt:lpstr>PowerPoint Presentation</vt:lpstr>
      <vt:lpstr>Overview</vt:lpstr>
      <vt:lpstr>Lab 2b – The Kafka Topic Watcher</vt:lpstr>
      <vt:lpstr>Lab 2b – Solution Design for Kafka Topic Watcher</vt:lpstr>
      <vt:lpstr>PowerPoint Presentation</vt:lpstr>
      <vt:lpstr>Lab 3 – DIY CQRS</vt:lpstr>
      <vt:lpstr>Lab 3 Bonus – Distributed DIY CQRS</vt:lpstr>
      <vt:lpstr>Overview – Next Wednesday: Part Three</vt:lpstr>
      <vt:lpstr>Thank you for your attention  I hope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Adnan.Drina@Amis.nl;Lucas.Jellema@amis.nl</dc:creator>
  <cp:lastModifiedBy>Lucas Jellema</cp:lastModifiedBy>
  <cp:revision>130</cp:revision>
  <dcterms:created xsi:type="dcterms:W3CDTF">2015-09-09T07:34:14Z</dcterms:created>
  <dcterms:modified xsi:type="dcterms:W3CDTF">2020-04-20T15:55:24Z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